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4"/>
  </p:notesMasterIdLst>
  <p:sldIdLst>
    <p:sldId id="257" r:id="rId2"/>
    <p:sldId id="320" r:id="rId3"/>
    <p:sldId id="321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70" r:id="rId16"/>
    <p:sldId id="269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322" r:id="rId25"/>
    <p:sldId id="278" r:id="rId26"/>
    <p:sldId id="279" r:id="rId27"/>
    <p:sldId id="281" r:id="rId28"/>
    <p:sldId id="280" r:id="rId29"/>
    <p:sldId id="282" r:id="rId30"/>
    <p:sldId id="283" r:id="rId31"/>
    <p:sldId id="285" r:id="rId32"/>
    <p:sldId id="295" r:id="rId33"/>
    <p:sldId id="296" r:id="rId34"/>
    <p:sldId id="297" r:id="rId35"/>
    <p:sldId id="306" r:id="rId36"/>
    <p:sldId id="308" r:id="rId37"/>
    <p:sldId id="307" r:id="rId38"/>
    <p:sldId id="305" r:id="rId39"/>
    <p:sldId id="309" r:id="rId40"/>
    <p:sldId id="298" r:id="rId41"/>
    <p:sldId id="302" r:id="rId42"/>
    <p:sldId id="310" r:id="rId43"/>
    <p:sldId id="311" r:id="rId44"/>
    <p:sldId id="312" r:id="rId45"/>
    <p:sldId id="313" r:id="rId46"/>
    <p:sldId id="323" r:id="rId47"/>
    <p:sldId id="314" r:id="rId48"/>
    <p:sldId id="315" r:id="rId49"/>
    <p:sldId id="316" r:id="rId50"/>
    <p:sldId id="317" r:id="rId51"/>
    <p:sldId id="318" r:id="rId52"/>
    <p:sldId id="319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ColeHualdeSmith_NSF\Papers_and_Presentations\papers_ours\3%20languages%20Prominence\active%20drafts%20are%20here\effect%20sizes_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ColeHualdeSmith_NSF\Papers_and_Presentations\papers_ours\3%20languages%20Prominence\active%20drafts%20are%20here\effect%20sizes_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ColeHualdeSmith_NSF\Papers_and_Presentations\papers_ours\3%20languages%20Prominence\active%20drafts%20are%20here\effect%20sizes_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ColeHualdeSmith_NSF\Papers_and_Presentations\papers_ours\3%20languages%20Prominence\active%20drafts%20are%20here\effect%20sizes_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c5580\Dropbox\My%20Talks\SALA%20Konstanz%20June%202018\kappa_comparison_Hindi-Russian-English-French-Spanish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Inter-rate</a:t>
            </a:r>
            <a:r>
              <a:rPr lang="en-US" sz="2400" baseline="0" dirty="0"/>
              <a:t>r agreement: Prominence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58391624090154"/>
          <c:y val="0.23720762766896172"/>
          <c:w val="0.73239823517683234"/>
          <c:h val="0.61002057511627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4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3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B-4A19-9A48-D66429A29E1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3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3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B-4A19-9A48-D66429A29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silent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Sheet1!$A$4:$A$8</c15:sqref>
                        </c15:formulaRef>
                      </c:ext>
                    </c:extLst>
                    <c:strCache>
                      <c:ptCount val="3"/>
                      <c:pt idx="0">
                        <c:v>English</c:v>
                      </c:pt>
                      <c:pt idx="1">
                        <c:v>French</c:v>
                      </c:pt>
                      <c:pt idx="2">
                        <c:v>Spanish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Sheet1!$D$4:$D$8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0.16</c:v>
                      </c:pt>
                      <c:pt idx="1">
                        <c:v>0.185</c:v>
                      </c:pt>
                      <c:pt idx="2">
                        <c:v>0.113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C1B-4A19-9A48-D66429A29E1C}"/>
                  </c:ext>
                </c:extLst>
              </c15:ser>
            </c15:filteredBarSeries>
          </c:ext>
        </c:extLst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Fleiss' Kappa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Inter-rate</a:t>
            </a:r>
            <a:r>
              <a:rPr lang="en-US" sz="2400" baseline="0"/>
              <a:t>r agreement: Prominence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  <c:pt idx="3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2-4EEF-8E73-2F09773F800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pattFill prst="dkDnDiag">
                <a:fgClr>
                  <a:schemeClr val="accent2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A06-41CC-93FE-C36600C6A56A}"/>
              </c:ext>
            </c:extLst>
          </c:dPt>
          <c:cat>
            <c:strRef>
              <c:f>Sheet1!$A$4:$A$8</c:f>
              <c:strCache>
                <c:ptCount val="4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4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A2-4EEF-8E73-2F09773F800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silent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4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4"/>
                <c:pt idx="0">
                  <c:v>0.16</c:v>
                </c:pt>
                <c:pt idx="1">
                  <c:v>0.185</c:v>
                </c:pt>
                <c:pt idx="2">
                  <c:v>0.113</c:v>
                </c:pt>
                <c:pt idx="3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A2-4EEF-8E73-2F09773F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Fleiss' Kappa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Inter-rate</a:t>
            </a:r>
            <a:r>
              <a:rPr lang="en-US" sz="2400" baseline="0" dirty="0"/>
              <a:t>r agreement: Prominence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58391624090154"/>
          <c:y val="0.23720762766896172"/>
          <c:w val="0.73239823517683234"/>
          <c:h val="0.61002057511627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4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3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B-4A19-9A48-D66429A29E1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3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3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B-4A19-9A48-D66429A29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silent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Sheet1!$A$4:$A$8</c15:sqref>
                        </c15:formulaRef>
                      </c:ext>
                    </c:extLst>
                    <c:strCache>
                      <c:ptCount val="3"/>
                      <c:pt idx="0">
                        <c:v>English</c:v>
                      </c:pt>
                      <c:pt idx="1">
                        <c:v>French</c:v>
                      </c:pt>
                      <c:pt idx="2">
                        <c:v>Spanish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Sheet1!$D$4:$D$8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0.16</c:v>
                      </c:pt>
                      <c:pt idx="1">
                        <c:v>0.185</c:v>
                      </c:pt>
                      <c:pt idx="2">
                        <c:v>0.113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C1B-4A19-9A48-D66429A29E1C}"/>
                  </c:ext>
                </c:extLst>
              </c15:ser>
            </c15:filteredBarSeries>
          </c:ext>
        </c:extLst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Fleiss' Kappa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Effects</a:t>
            </a:r>
            <a:r>
              <a:rPr lang="en-US" sz="2000" baseline="0"/>
              <a:t> of acoustic cues on prominence ratings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English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'effect est. abs val'!$A$10:$A$12</c:f>
              <c:strCache>
                <c:ptCount val="3"/>
                <c:pt idx="0">
                  <c:v>Phonerate</c:v>
                </c:pt>
                <c:pt idx="1">
                  <c:v>Intensity</c:v>
                </c:pt>
                <c:pt idx="2">
                  <c:v>Maximum F0</c:v>
                </c:pt>
              </c:strCache>
            </c:strRef>
          </c:cat>
          <c:val>
            <c:numRef>
              <c:f>'effect est. abs val'!$D$10:$D$12</c:f>
              <c:numCache>
                <c:formatCode>General</c:formatCode>
                <c:ptCount val="3"/>
                <c:pt idx="0">
                  <c:v>0.38</c:v>
                </c:pt>
                <c:pt idx="1">
                  <c:v>0.23100000000000001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9-45BF-9D47-46F8200AF5AF}"/>
            </c:ext>
          </c:extLst>
        </c:ser>
        <c:ser>
          <c:idx val="2"/>
          <c:order val="1"/>
          <c:tx>
            <c:v>French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'effect est. abs val'!$F$10:$F$12</c:f>
              <c:numCache>
                <c:formatCode>General</c:formatCode>
                <c:ptCount val="3"/>
                <c:pt idx="0">
                  <c:v>0.51300000000000001</c:v>
                </c:pt>
                <c:pt idx="1">
                  <c:v>6.3E-2</c:v>
                </c:pt>
                <c:pt idx="2">
                  <c:v>0.33800000000000002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9-45BF-9D47-46F8200AF5AF}"/>
            </c:ext>
          </c:extLst>
        </c:ser>
        <c:ser>
          <c:idx val="3"/>
          <c:order val="2"/>
          <c:tx>
            <c:v>Spanish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'effect est. abs val'!$H$10:$H$12</c:f>
              <c:numCache>
                <c:formatCode>General</c:formatCode>
                <c:ptCount val="3"/>
                <c:pt idx="0">
                  <c:v>0.48399999999999999</c:v>
                </c:pt>
                <c:pt idx="1">
                  <c:v>0.15</c:v>
                </c:pt>
                <c:pt idx="2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29-45BF-9D47-46F8200AF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8436472"/>
        <c:axId val="548436800"/>
      </c:barChart>
      <c:catAx>
        <c:axId val="54843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36800"/>
        <c:crosses val="autoZero"/>
        <c:auto val="1"/>
        <c:lblAlgn val="ctr"/>
        <c:lblOffset val="100"/>
        <c:noMultiLvlLbl val="0"/>
      </c:catAx>
      <c:valAx>
        <c:axId val="5484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Effect</a:t>
                </a:r>
                <a:r>
                  <a:rPr lang="en-US" sz="1800" baseline="0"/>
                  <a:t> size (abs.value)</a:t>
                </a:r>
                <a:endParaRPr lang="en-US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3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Effect</a:t>
            </a:r>
            <a:r>
              <a:rPr lang="en-US" sz="2400" baseline="0" dirty="0" smtClean="0"/>
              <a:t>s of non-acoustic cues on prominence rating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English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'effect est. abs val'!$A$4:$B$9</c:f>
              <c:strCache>
                <c:ptCount val="6"/>
                <c:pt idx="0">
                  <c:v>Word 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POS-Vb</c:v>
                </c:pt>
                <c:pt idx="5">
                  <c:v>Boundary Marked</c:v>
                </c:pt>
              </c:strCache>
            </c:strRef>
          </c:cat>
          <c:val>
            <c:numRef>
              <c:f>'effect est. abs val'!$D$4:$D$9</c:f>
              <c:numCache>
                <c:formatCode>General</c:formatCode>
                <c:ptCount val="6"/>
                <c:pt idx="0">
                  <c:v>0.89300000000000002</c:v>
                </c:pt>
                <c:pt idx="1">
                  <c:v>0.48499999999999999</c:v>
                </c:pt>
                <c:pt idx="2">
                  <c:v>0.22500000000000001</c:v>
                </c:pt>
                <c:pt idx="3">
                  <c:v>0.16200000000000001</c:v>
                </c:pt>
                <c:pt idx="4">
                  <c:v>0.42199999999999999</c:v>
                </c:pt>
                <c:pt idx="5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1-4812-8CCF-7127A9D6D6AA}"/>
            </c:ext>
          </c:extLst>
        </c:ser>
        <c:ser>
          <c:idx val="2"/>
          <c:order val="1"/>
          <c:tx>
            <c:v>French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'effect est. abs val'!$A$4:$B$9</c:f>
              <c:strCache>
                <c:ptCount val="6"/>
                <c:pt idx="0">
                  <c:v>Word 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POS-Vb</c:v>
                </c:pt>
                <c:pt idx="5">
                  <c:v>Boundary Marked</c:v>
                </c:pt>
              </c:strCache>
            </c:strRef>
          </c:cat>
          <c:val>
            <c:numRef>
              <c:f>'effect est. abs val'!$F$4:$F$9</c:f>
              <c:numCache>
                <c:formatCode>General</c:formatCode>
                <c:ptCount val="6"/>
                <c:pt idx="0">
                  <c:v>0.47</c:v>
                </c:pt>
                <c:pt idx="1">
                  <c:v>0.51100000000000001</c:v>
                </c:pt>
                <c:pt idx="2">
                  <c:v>5.8999999999999997E-2</c:v>
                </c:pt>
                <c:pt idx="3">
                  <c:v>9.1999999999999998E-2</c:v>
                </c:pt>
                <c:pt idx="4">
                  <c:v>0.54400000000000004</c:v>
                </c:pt>
                <c:pt idx="5">
                  <c:v>0.64700000000000002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11-4812-8CCF-7127A9D6D6AA}"/>
            </c:ext>
          </c:extLst>
        </c:ser>
        <c:ser>
          <c:idx val="4"/>
          <c:order val="2"/>
          <c:tx>
            <c:v>Spanish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'effect est. abs val'!$A$4:$B$9</c:f>
              <c:strCache>
                <c:ptCount val="6"/>
                <c:pt idx="0">
                  <c:v>Word 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POS-Vb</c:v>
                </c:pt>
                <c:pt idx="5">
                  <c:v>Boundary Marked</c:v>
                </c:pt>
              </c:strCache>
            </c:strRef>
          </c:cat>
          <c:val>
            <c:numRef>
              <c:f>'effect est. abs val'!$H$4:$H$9</c:f>
              <c:numCache>
                <c:formatCode>General</c:formatCode>
                <c:ptCount val="6"/>
                <c:pt idx="0">
                  <c:v>0.47599999999999998</c:v>
                </c:pt>
                <c:pt idx="1">
                  <c:v>0.245</c:v>
                </c:pt>
                <c:pt idx="2">
                  <c:v>0.25600000000000001</c:v>
                </c:pt>
                <c:pt idx="3">
                  <c:v>0.16900000000000001</c:v>
                </c:pt>
                <c:pt idx="4">
                  <c:v>0.67</c:v>
                </c:pt>
                <c:pt idx="5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11-4812-8CCF-7127A9D6D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4764744"/>
        <c:axId val="554765072"/>
      </c:barChart>
      <c:catAx>
        <c:axId val="55476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765072"/>
        <c:crosses val="autoZero"/>
        <c:auto val="1"/>
        <c:lblAlgn val="ctr"/>
        <c:lblOffset val="100"/>
        <c:noMultiLvlLbl val="0"/>
      </c:catAx>
      <c:valAx>
        <c:axId val="55476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 smtClean="0"/>
                  <a:t>Effect size (abs. val.)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764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Effect size difference:</a:t>
            </a:r>
            <a:r>
              <a:rPr lang="en-US" sz="2400" baseline="0"/>
              <a:t> Acoustic-Commun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'effect estimates'!$C$14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'effect estimates'!$A$15:$A$23</c:f>
              <c:strCache>
                <c:ptCount val="9"/>
                <c:pt idx="0">
                  <c:v>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POS-Verb</c:v>
                </c:pt>
                <c:pt idx="5">
                  <c:v>Boundary </c:v>
                </c:pt>
                <c:pt idx="6">
                  <c:v>Phonerate</c:v>
                </c:pt>
                <c:pt idx="7">
                  <c:v>Intensity</c:v>
                </c:pt>
                <c:pt idx="8">
                  <c:v>Max F0</c:v>
                </c:pt>
              </c:strCache>
            </c:strRef>
          </c:cat>
          <c:val>
            <c:numRef>
              <c:f>'effect estimates'!$C$15:$C$23</c:f>
              <c:numCache>
                <c:formatCode>General</c:formatCode>
                <c:ptCount val="9"/>
                <c:pt idx="0">
                  <c:v>0.16700000000000004</c:v>
                </c:pt>
                <c:pt idx="1">
                  <c:v>0.11599999999999999</c:v>
                </c:pt>
                <c:pt idx="2">
                  <c:v>0.12999999999999998</c:v>
                </c:pt>
                <c:pt idx="3">
                  <c:v>9.0999999999999998E-2</c:v>
                </c:pt>
                <c:pt idx="4">
                  <c:v>7.7000000000000013E-2</c:v>
                </c:pt>
                <c:pt idx="5">
                  <c:v>0.27100000000000002</c:v>
                </c:pt>
                <c:pt idx="6">
                  <c:v>0.129</c:v>
                </c:pt>
                <c:pt idx="7">
                  <c:v>5.3000000000000019E-2</c:v>
                </c:pt>
                <c:pt idx="8">
                  <c:v>0.16999999999999998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48-4228-A67C-BC454D8C0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051584"/>
        <c:axId val="5590450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'effect estimates'!$E$14</c15:sqref>
                        </c15:formulaRef>
                      </c:ext>
                    </c:extLst>
                    <c:strCache>
                      <c:ptCount val="1"/>
                      <c:pt idx="0">
                        <c:v>French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'effect estimates'!$A$15:$A$23</c15:sqref>
                        </c15:formulaRef>
                      </c:ext>
                    </c:extLst>
                    <c:strCache>
                      <c:ptCount val="9"/>
                      <c:pt idx="0">
                        <c:v>Frequency</c:v>
                      </c:pt>
                      <c:pt idx="1">
                        <c:v>POS-Adj</c:v>
                      </c:pt>
                      <c:pt idx="2">
                        <c:v>POS-Adv</c:v>
                      </c:pt>
                      <c:pt idx="3">
                        <c:v>POS-Noun</c:v>
                      </c:pt>
                      <c:pt idx="4">
                        <c:v>POS-Verb</c:v>
                      </c:pt>
                      <c:pt idx="5">
                        <c:v>Boundary </c:v>
                      </c:pt>
                      <c:pt idx="6">
                        <c:v>Phonerate</c:v>
                      </c:pt>
                      <c:pt idx="7">
                        <c:v>Intensity</c:v>
                      </c:pt>
                      <c:pt idx="8">
                        <c:v>Max F0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'effect estimates'!$E$15:$E$23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0.17700000000000005</c:v>
                      </c:pt>
                      <c:pt idx="1">
                        <c:v>0.56599999999999995</c:v>
                      </c:pt>
                      <c:pt idx="2">
                        <c:v>0.78699999999999992</c:v>
                      </c:pt>
                      <c:pt idx="3">
                        <c:v>5.3999999999999992E-2</c:v>
                      </c:pt>
                      <c:pt idx="4">
                        <c:v>0.16700000000000004</c:v>
                      </c:pt>
                      <c:pt idx="5">
                        <c:v>0.66600000000000004</c:v>
                      </c:pt>
                      <c:pt idx="6">
                        <c:v>0.34799999999999998</c:v>
                      </c:pt>
                      <c:pt idx="7">
                        <c:v>0.05</c:v>
                      </c:pt>
                      <c:pt idx="8">
                        <c:v>0.26700000000000002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548-4228-A67C-BC454D8C04F5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'effect estimates'!$G$14</c15:sqref>
                        </c15:formulaRef>
                      </c:ext>
                    </c:extLst>
                    <c:strCache>
                      <c:ptCount val="1"/>
                      <c:pt idx="0">
                        <c:v>Spanish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'effect estimates'!$A$15:$A$23</c15:sqref>
                        </c15:formulaRef>
                      </c:ext>
                    </c:extLst>
                    <c:strCache>
                      <c:ptCount val="9"/>
                      <c:pt idx="0">
                        <c:v>Frequency</c:v>
                      </c:pt>
                      <c:pt idx="1">
                        <c:v>POS-Adj</c:v>
                      </c:pt>
                      <c:pt idx="2">
                        <c:v>POS-Adv</c:v>
                      </c:pt>
                      <c:pt idx="3">
                        <c:v>POS-Noun</c:v>
                      </c:pt>
                      <c:pt idx="4">
                        <c:v>POS-Verb</c:v>
                      </c:pt>
                      <c:pt idx="5">
                        <c:v>Boundary </c:v>
                      </c:pt>
                      <c:pt idx="6">
                        <c:v>Phonerate</c:v>
                      </c:pt>
                      <c:pt idx="7">
                        <c:v>Intensity</c:v>
                      </c:pt>
                      <c:pt idx="8">
                        <c:v>Max F0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'effect estimates'!$G$15:$G$23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0.44500000000000006</c:v>
                      </c:pt>
                      <c:pt idx="1">
                        <c:v>0.27300000000000002</c:v>
                      </c:pt>
                      <c:pt idx="2">
                        <c:v>0.46899999999999997</c:v>
                      </c:pt>
                      <c:pt idx="3">
                        <c:v>0.12799999999999997</c:v>
                      </c:pt>
                      <c:pt idx="4">
                        <c:v>6.9000000000000061E-2</c:v>
                      </c:pt>
                      <c:pt idx="5">
                        <c:v>0.42099999999999993</c:v>
                      </c:pt>
                      <c:pt idx="6">
                        <c:v>0.32499999999999996</c:v>
                      </c:pt>
                      <c:pt idx="7">
                        <c:v>1.7000000000000015E-2</c:v>
                      </c:pt>
                      <c:pt idx="8">
                        <c:v>0.23499999999999999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548-4228-A67C-BC454D8C04F5}"/>
                  </c:ext>
                </c:extLst>
              </c15:ser>
            </c15:filteredBarSeries>
          </c:ext>
        </c:extLst>
      </c:barChart>
      <c:catAx>
        <c:axId val="55905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045024"/>
        <c:crosses val="autoZero"/>
        <c:auto val="1"/>
        <c:lblAlgn val="ctr"/>
        <c:lblOffset val="100"/>
        <c:noMultiLvlLbl val="0"/>
      </c:catAx>
      <c:valAx>
        <c:axId val="559045024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Effect est. difference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05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Effect size difference:</a:t>
            </a:r>
            <a:r>
              <a:rPr lang="en-US" sz="2400" baseline="0"/>
              <a:t> Acoustic-Commun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64678719076255"/>
          <c:y val="0.12324532859315206"/>
          <c:w val="0.82296637660542682"/>
          <c:h val="0.57300902498816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'effect estimates'!$C$14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'effect estimates'!$A$15:$A$23</c:f>
              <c:strCache>
                <c:ptCount val="9"/>
                <c:pt idx="0">
                  <c:v>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POS-Verb</c:v>
                </c:pt>
                <c:pt idx="5">
                  <c:v>Boundary </c:v>
                </c:pt>
                <c:pt idx="6">
                  <c:v>Phonerate</c:v>
                </c:pt>
                <c:pt idx="7">
                  <c:v>Intensity</c:v>
                </c:pt>
                <c:pt idx="8">
                  <c:v>Max F0</c:v>
                </c:pt>
              </c:strCache>
            </c:strRef>
          </c:cat>
          <c:val>
            <c:numRef>
              <c:f>'effect estimates'!$C$15:$C$23</c:f>
              <c:numCache>
                <c:formatCode>General</c:formatCode>
                <c:ptCount val="9"/>
                <c:pt idx="0">
                  <c:v>0.16700000000000004</c:v>
                </c:pt>
                <c:pt idx="1">
                  <c:v>0.11599999999999999</c:v>
                </c:pt>
                <c:pt idx="2">
                  <c:v>0.12999999999999998</c:v>
                </c:pt>
                <c:pt idx="3">
                  <c:v>9.0999999999999998E-2</c:v>
                </c:pt>
                <c:pt idx="4">
                  <c:v>7.7000000000000013E-2</c:v>
                </c:pt>
                <c:pt idx="5">
                  <c:v>0.27100000000000002</c:v>
                </c:pt>
                <c:pt idx="6">
                  <c:v>0.129</c:v>
                </c:pt>
                <c:pt idx="7">
                  <c:v>5.3000000000000019E-2</c:v>
                </c:pt>
                <c:pt idx="8">
                  <c:v>0.16999999999999998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48-4228-A67C-BC454D8C04F5}"/>
            </c:ext>
          </c:extLst>
        </c:ser>
        <c:ser>
          <c:idx val="1"/>
          <c:order val="1"/>
          <c:tx>
            <c:strRef>
              <c:f>'effect estimates'!$E$14</c:f>
              <c:strCache>
                <c:ptCount val="1"/>
                <c:pt idx="0">
                  <c:v>French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'effect estimates'!$A$15:$A$23</c:f>
              <c:strCache>
                <c:ptCount val="9"/>
                <c:pt idx="0">
                  <c:v>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POS-Verb</c:v>
                </c:pt>
                <c:pt idx="5">
                  <c:v>Boundary </c:v>
                </c:pt>
                <c:pt idx="6">
                  <c:v>Phonerate</c:v>
                </c:pt>
                <c:pt idx="7">
                  <c:v>Intensity</c:v>
                </c:pt>
                <c:pt idx="8">
                  <c:v>Max F0</c:v>
                </c:pt>
              </c:strCache>
            </c:strRef>
          </c:cat>
          <c:val>
            <c:numRef>
              <c:f>'effect estimates'!$E$15:$E$23</c:f>
              <c:numCache>
                <c:formatCode>General</c:formatCode>
                <c:ptCount val="9"/>
                <c:pt idx="0">
                  <c:v>0.17700000000000005</c:v>
                </c:pt>
                <c:pt idx="1">
                  <c:v>0.56599999999999995</c:v>
                </c:pt>
                <c:pt idx="2">
                  <c:v>0.78699999999999992</c:v>
                </c:pt>
                <c:pt idx="3">
                  <c:v>5.3999999999999992E-2</c:v>
                </c:pt>
                <c:pt idx="4">
                  <c:v>0.16700000000000004</c:v>
                </c:pt>
                <c:pt idx="5">
                  <c:v>0.66600000000000004</c:v>
                </c:pt>
                <c:pt idx="6">
                  <c:v>0.34799999999999998</c:v>
                </c:pt>
                <c:pt idx="7">
                  <c:v>0.05</c:v>
                </c:pt>
                <c:pt idx="8">
                  <c:v>0.26700000000000002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48-4228-A67C-BC454D8C04F5}"/>
            </c:ext>
          </c:extLst>
        </c:ser>
        <c:ser>
          <c:idx val="2"/>
          <c:order val="2"/>
          <c:tx>
            <c:strRef>
              <c:f>'effect estimates'!$G$14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'effect estimates'!$A$15:$A$23</c:f>
              <c:strCache>
                <c:ptCount val="9"/>
                <c:pt idx="0">
                  <c:v>Frequency</c:v>
                </c:pt>
                <c:pt idx="1">
                  <c:v>POS-Adj</c:v>
                </c:pt>
                <c:pt idx="2">
                  <c:v>POS-Adv</c:v>
                </c:pt>
                <c:pt idx="3">
                  <c:v>POS-Noun</c:v>
                </c:pt>
                <c:pt idx="4">
                  <c:v>POS-Verb</c:v>
                </c:pt>
                <c:pt idx="5">
                  <c:v>Boundary </c:v>
                </c:pt>
                <c:pt idx="6">
                  <c:v>Phonerate</c:v>
                </c:pt>
                <c:pt idx="7">
                  <c:v>Intensity</c:v>
                </c:pt>
                <c:pt idx="8">
                  <c:v>Max F0</c:v>
                </c:pt>
              </c:strCache>
            </c:strRef>
          </c:cat>
          <c:val>
            <c:numRef>
              <c:f>'effect estimates'!$G$15:$G$23</c:f>
              <c:numCache>
                <c:formatCode>General</c:formatCode>
                <c:ptCount val="9"/>
                <c:pt idx="0">
                  <c:v>0.44500000000000006</c:v>
                </c:pt>
                <c:pt idx="1">
                  <c:v>0.27300000000000002</c:v>
                </c:pt>
                <c:pt idx="2">
                  <c:v>0.46899999999999997</c:v>
                </c:pt>
                <c:pt idx="3">
                  <c:v>0.12799999999999997</c:v>
                </c:pt>
                <c:pt idx="4">
                  <c:v>6.9000000000000061E-2</c:v>
                </c:pt>
                <c:pt idx="5">
                  <c:v>0.42099999999999993</c:v>
                </c:pt>
                <c:pt idx="6">
                  <c:v>0.32499999999999996</c:v>
                </c:pt>
                <c:pt idx="7">
                  <c:v>1.7000000000000015E-2</c:v>
                </c:pt>
                <c:pt idx="8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8-4228-A67C-BC454D8C0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051584"/>
        <c:axId val="559045024"/>
      </c:barChart>
      <c:catAx>
        <c:axId val="55905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045024"/>
        <c:crosses val="autoZero"/>
        <c:auto val="1"/>
        <c:lblAlgn val="ctr"/>
        <c:lblOffset val="100"/>
        <c:noMultiLvlLbl val="0"/>
      </c:catAx>
      <c:valAx>
        <c:axId val="559045024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Effect est. difference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05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Inter-rate</a:t>
            </a:r>
            <a:r>
              <a:rPr lang="en-US" sz="2400" baseline="0"/>
              <a:t>r agreement: Prominence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  <c:pt idx="3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2-4EEF-8E73-2F09773F800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A2-4EEF-8E73-2F09773F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silent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Sheet1!$A$4:$A$8</c15:sqref>
                        </c15:formulaRef>
                      </c:ext>
                    </c:extLst>
                    <c:strCache>
                      <c:ptCount val="5"/>
                      <c:pt idx="0">
                        <c:v>English</c:v>
                      </c:pt>
                      <c:pt idx="1">
                        <c:v>French</c:v>
                      </c:pt>
                      <c:pt idx="2">
                        <c:v>Spanish</c:v>
                      </c:pt>
                      <c:pt idx="3">
                        <c:v>Hindi</c:v>
                      </c:pt>
                      <c:pt idx="4">
                        <c:v>Russian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Sheet1!$D$4:$D$8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0.16</c:v>
                      </c:pt>
                      <c:pt idx="1">
                        <c:v>0.185</c:v>
                      </c:pt>
                      <c:pt idx="2">
                        <c:v>0.113</c:v>
                      </c:pt>
                      <c:pt idx="3">
                        <c:v>0.28499999999999998</c:v>
                      </c:pt>
                      <c:pt idx="4">
                        <c:v>0.26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0A2-4EEF-8E73-2F09773F800A}"/>
                  </c:ext>
                </c:extLst>
              </c15:ser>
            </c15:filteredBarSeries>
          </c:ext>
        </c:extLst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Fleiss' Kappa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Inter-rate</a:t>
            </a:r>
            <a:r>
              <a:rPr lang="en-US" sz="2400" baseline="0"/>
              <a:t>r agreement: Prominence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  <c:pt idx="3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2-4EEF-8E73-2F09773F800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A2-4EEF-8E73-2F09773F800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silent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0.16</c:v>
                </c:pt>
                <c:pt idx="1">
                  <c:v>0.185</c:v>
                </c:pt>
                <c:pt idx="2">
                  <c:v>0.113</c:v>
                </c:pt>
                <c:pt idx="3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A2-4EEF-8E73-2F09773F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Fleiss' Kappa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Inter-rate</a:t>
            </a:r>
            <a:r>
              <a:rPr lang="en-US" sz="2400" baseline="0"/>
              <a:t>r agreement: Prominence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acoustic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0.25</c:v>
                </c:pt>
                <c:pt idx="1">
                  <c:v>0.26600000000000001</c:v>
                </c:pt>
                <c:pt idx="2">
                  <c:v>0.22500000000000001</c:v>
                </c:pt>
                <c:pt idx="3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2-4EEF-8E73-2F09773F800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communicative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0.22900000000000001</c:v>
                </c:pt>
                <c:pt idx="1">
                  <c:v>0.371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A2-4EEF-8E73-2F09773F800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silent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Hindi</c:v>
                </c:pt>
                <c:pt idx="4">
                  <c:v>Russian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0.16</c:v>
                </c:pt>
                <c:pt idx="1">
                  <c:v>0.185</c:v>
                </c:pt>
                <c:pt idx="2">
                  <c:v>0.113</c:v>
                </c:pt>
                <c:pt idx="3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A2-4EEF-8E73-2F09773F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325984"/>
        <c:axId val="654326640"/>
      </c:barChart>
      <c:catAx>
        <c:axId val="654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640"/>
        <c:crosses val="autoZero"/>
        <c:auto val="1"/>
        <c:lblAlgn val="ctr"/>
        <c:lblOffset val="100"/>
        <c:noMultiLvlLbl val="0"/>
      </c:catAx>
      <c:valAx>
        <c:axId val="6543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Fleiss' Kappa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5F754-4ECD-44B6-9779-664FB6FEDB43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8E27-552E-4BFD-9F3F-9ABE8EFB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Accented words are realized with a prominence-lending pitch movement.</a:t>
            </a:r>
          </a:p>
          <a:p>
            <a:r>
              <a:rPr lang="en-US" sz="1200" dirty="0" smtClean="0"/>
              <a:t>The default position for accent is final in the phrase; accent shifts leftward to avoid accenting a given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8E27-552E-4BFD-9F3F-9ABE8EFB0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2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Accented words are realized with a prominence-lending pitch movement.</a:t>
            </a:r>
          </a:p>
          <a:p>
            <a:r>
              <a:rPr lang="en-US" sz="1200" dirty="0" smtClean="0"/>
              <a:t>The default position for accent is final in the phrase; accent shifts leftward to avoid accenting a given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8E27-552E-4BFD-9F3F-9ABE8EFB0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7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Accented words are realized with a prominence-lending pitch movement.</a:t>
            </a:r>
          </a:p>
          <a:p>
            <a:r>
              <a:rPr lang="en-US" sz="1200" dirty="0" smtClean="0"/>
              <a:t>The default position for accent is final in the phrase; accent shifts leftward to avoid accenting a given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8E27-552E-4BFD-9F3F-9ABE8EFB0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3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9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7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05" y="0"/>
            <a:ext cx="9875520" cy="1356360"/>
          </a:xfrm>
        </p:spPr>
        <p:txBody>
          <a:bodyPr lIns="18288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457581"/>
            <a:ext cx="9872871" cy="40386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7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0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1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CE256E-D35F-44EC-B339-BF36BE17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800" dirty="0" smtClean="0"/>
              <a:t>Hindi prosody </a:t>
            </a:r>
            <a:br>
              <a:rPr lang="en-US" sz="4800" dirty="0" smtClean="0"/>
            </a:br>
            <a:r>
              <a:rPr lang="en-US" sz="4800" b="0" i="1" cap="none" dirty="0" smtClean="0"/>
              <a:t>through the lens of </a:t>
            </a:r>
            <a:br>
              <a:rPr lang="en-US" sz="4800" b="0" i="1" cap="none" dirty="0" smtClean="0"/>
            </a:br>
            <a:r>
              <a:rPr lang="en-US" sz="4800" dirty="0" smtClean="0"/>
              <a:t>prominence </a:t>
            </a:r>
            <a:r>
              <a:rPr lang="en-US" sz="4800" b="0" cap="none" dirty="0" smtClean="0"/>
              <a:t>theory</a:t>
            </a:r>
            <a:endParaRPr lang="en-US" sz="4800" b="0" cap="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6616" y="4268631"/>
            <a:ext cx="8767860" cy="138816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Jennifer </a:t>
            </a:r>
            <a:r>
              <a:rPr lang="en-US" sz="3200" b="1" dirty="0" smtClean="0">
                <a:solidFill>
                  <a:schemeClr val="bg1"/>
                </a:solidFill>
              </a:rPr>
              <a:t>Cole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Northwestern University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9574" y="6116971"/>
            <a:ext cx="326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Funding from NSF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BCS12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51343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090" y="5972175"/>
            <a:ext cx="653735" cy="65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4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Selective vs. non-selective accenting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dirty="0" smtClean="0"/>
              <a:t>Prosodic encoding of IS in English (</a:t>
            </a:r>
            <a:r>
              <a:rPr lang="en-US" sz="2800" dirty="0" smtClean="0"/>
              <a:t>&amp; German) </a:t>
            </a:r>
            <a:r>
              <a:rPr lang="en-US" dirty="0" smtClean="0"/>
              <a:t>depends on: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Selective assignment of pitch accent</a:t>
            </a:r>
            <a:r>
              <a:rPr lang="en-US" dirty="0" smtClean="0"/>
              <a:t>—</a:t>
            </a:r>
            <a:r>
              <a:rPr lang="en-US" i="1" dirty="0" smtClean="0"/>
              <a:t>a word </a:t>
            </a:r>
            <a:r>
              <a:rPr lang="en-US" i="1" dirty="0"/>
              <a:t>in any sentence position </a:t>
            </a:r>
            <a:r>
              <a:rPr lang="en-US" i="1" dirty="0" smtClean="0"/>
              <a:t>can be unaccented.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 inventory of distinct accent types</a:t>
            </a:r>
            <a:r>
              <a:rPr lang="en-US" i="1" dirty="0" smtClean="0"/>
              <a:t>—accent type signals IS condition</a:t>
            </a:r>
          </a:p>
          <a:p>
            <a:pPr marL="4572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dirty="0" smtClean="0"/>
              <a:t>What happens in a language where nearly every word is accented, and which has a single accent melody? </a:t>
            </a:r>
            <a:r>
              <a:rPr lang="en-US" i="1" dirty="0" smtClean="0"/>
              <a:t>Hindi, Spanish, other languages, too!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SALA Konstanz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Hindi/Urdu intonation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34" y="1456899"/>
            <a:ext cx="3395476" cy="4038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Hindi/Urdu exhibits a fixed </a:t>
            </a:r>
            <a:r>
              <a:rPr lang="en-US" dirty="0" err="1" smtClean="0"/>
              <a:t>intonational</a:t>
            </a:r>
            <a:r>
              <a:rPr lang="en-US" dirty="0" smtClean="0"/>
              <a:t> melody (L*H-) assigned to every accentual phrase </a:t>
            </a:r>
          </a:p>
          <a:p>
            <a:pPr marL="45720" indent="0">
              <a:buNone/>
            </a:pPr>
            <a:r>
              <a:rPr lang="en-US" sz="2400" dirty="0" smtClean="0"/>
              <a:t>(= every content word + following function word, in non-focused conditions)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971" y="1304189"/>
            <a:ext cx="6762750" cy="47482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46310" y="5061130"/>
            <a:ext cx="61086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ka</a:t>
            </a:r>
            <a:r>
              <a:rPr lang="en-US" sz="2400" dirty="0" err="1" smtClean="0">
                <a:solidFill>
                  <a:srgbClr val="FF0000"/>
                </a:solidFill>
              </a:rPr>
              <a:t>laam</a:t>
            </a:r>
            <a:r>
              <a:rPr lang="en-US" sz="2000" dirty="0"/>
              <a:t>-</a:t>
            </a:r>
            <a:r>
              <a:rPr lang="en-US" sz="2000" dirty="0" smtClean="0"/>
              <a:t>ne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baa</a:t>
            </a:r>
            <a:r>
              <a:rPr lang="en-US" sz="2400" dirty="0" err="1" smtClean="0"/>
              <a:t>har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Poo</a:t>
            </a:r>
            <a:r>
              <a:rPr lang="en-US" sz="2400" dirty="0" smtClean="0"/>
              <a:t>ja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liiye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err="1" smtClean="0">
                <a:solidFill>
                  <a:srgbClr val="FF0000"/>
                </a:solidFill>
              </a:rPr>
              <a:t>viir</a:t>
            </a:r>
            <a:r>
              <a:rPr lang="en-US" sz="2400" dirty="0" smtClean="0"/>
              <a:t>  </a:t>
            </a:r>
            <a:r>
              <a:rPr lang="en-US" sz="2400" dirty="0" err="1" smtClean="0"/>
              <a:t>banaai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513696" y="1897039"/>
            <a:ext cx="750626" cy="464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044520" y="2283586"/>
            <a:ext cx="543635" cy="2320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227616" y="2287413"/>
            <a:ext cx="750626" cy="464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543355" y="2361063"/>
            <a:ext cx="501397" cy="2910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50434" y="5464399"/>
            <a:ext cx="129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Puri</a:t>
            </a:r>
            <a:r>
              <a:rPr lang="en-US" b="1" dirty="0" smtClean="0"/>
              <a:t> (2013)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4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Eliciting IS conditions (</a:t>
            </a:r>
            <a:r>
              <a:rPr lang="en-US" dirty="0" err="1" smtClean="0"/>
              <a:t>Puri</a:t>
            </a:r>
            <a:r>
              <a:rPr lang="en-US" dirty="0" smtClean="0"/>
              <a:t>, 2013 thesis)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162876" y="1252183"/>
            <a:ext cx="10342187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 prompts determine IS condition of target word.</a:t>
            </a:r>
          </a:p>
          <a:p>
            <a:r>
              <a:rPr lang="en-US" sz="2800" dirty="0" smtClean="0"/>
              <a:t>In this study, the target word is the Object, in pre-verbal position.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58077"/>
              </p:ext>
            </p:extLst>
          </p:nvPr>
        </p:nvGraphicFramePr>
        <p:xfrm>
          <a:off x="201305" y="2276243"/>
          <a:ext cx="11685895" cy="39475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97648">
                  <a:extLst>
                    <a:ext uri="{9D8B030D-6E8A-4147-A177-3AD203B41FA5}">
                      <a16:colId xmlns:a16="http://schemas.microsoft.com/office/drawing/2014/main" val="4233567407"/>
                    </a:ext>
                  </a:extLst>
                </a:gridCol>
                <a:gridCol w="5288247">
                  <a:extLst>
                    <a:ext uri="{9D8B030D-6E8A-4147-A177-3AD203B41FA5}">
                      <a16:colId xmlns:a16="http://schemas.microsoft.com/office/drawing/2014/main" val="4238143560"/>
                    </a:ext>
                  </a:extLst>
                </a:gridCol>
              </a:tblGrid>
              <a:tr h="461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BROAD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58576"/>
                  </a:ext>
                </a:extLst>
              </a:tr>
              <a:tr h="85863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 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kja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hʊa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a:d</a:t>
                      </a:r>
                      <a:r>
                        <a:rPr lang="en-US" sz="2000" dirty="0" smtClean="0"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mi: ne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pni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bi:ʋi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err="1" smtClean="0"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'</a:t>
                      </a:r>
                      <a:r>
                        <a:rPr lang="en-US" sz="2000" u="sng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sa:bʊn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baseline="30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err="1" smtClean="0"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ri:d</a:t>
                      </a:r>
                      <a:r>
                        <a:rPr lang="en-US" sz="2000" dirty="0" err="1" smtClean="0"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happened?</a:t>
                      </a:r>
                      <a:endParaRPr lang="en-US" sz="18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man bought a white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soap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his wife.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92354"/>
                  </a:ext>
                </a:extLst>
              </a:tr>
              <a:tr h="4612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000" dirty="0" smtClean="0"/>
                        <a:t>CORRECTIVE FOCUS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00153"/>
                  </a:ext>
                </a:extLst>
              </a:tr>
              <a:tr h="846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 […]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bi:ʋi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</a:t>
                      </a:r>
                      <a:r>
                        <a:rPr lang="en-US" sz="2000" dirty="0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ʊ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ɑ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baseline="30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ri:d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hĩ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[…]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bi:ʋi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2000" b="1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sa:bʊn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baseline="30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ri:d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the man buy a white shirt for his wife?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No, the man bought a white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SOAP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for his wife.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14984"/>
                  </a:ext>
                </a:extLst>
              </a:tr>
              <a:tr h="4612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000" dirty="0" smtClean="0"/>
                        <a:t>POST-FOCUS/</a:t>
                      </a:r>
                      <a:r>
                        <a:rPr lang="en-US" sz="2000" baseline="0" dirty="0" smtClean="0"/>
                        <a:t> GIVEN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62362"/>
                  </a:ext>
                </a:extLst>
              </a:tr>
              <a:tr h="85863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 […]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biʋi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ka:la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sa:bʊn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baseline="30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:?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hĩ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[…]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bi:ʋi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2000" u="sng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u="sng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a:b</a:t>
                      </a:r>
                      <a:r>
                        <a:rPr lang="en-US" sz="2000" u="sng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ʊ</a:t>
                      </a:r>
                      <a:r>
                        <a:rPr lang="en-US" sz="2000" u="sng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baseline="30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ri:d</a:t>
                      </a:r>
                      <a:r>
                        <a:rPr lang="en-US" sz="2000" dirty="0" err="1" smtClean="0">
                          <a:effectLst/>
                          <a:latin typeface="Doulos SIL" panose="0200050007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̪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the man buy a black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soap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his wife?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No, the man bought a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WHITE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soap for his wife. 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30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0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some prior studies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189348"/>
              </p:ext>
            </p:extLst>
          </p:nvPr>
        </p:nvGraphicFramePr>
        <p:xfrm>
          <a:off x="614148" y="1401763"/>
          <a:ext cx="1089091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254">
                  <a:extLst>
                    <a:ext uri="{9D8B030D-6E8A-4147-A177-3AD203B41FA5}">
                      <a16:colId xmlns:a16="http://schemas.microsoft.com/office/drawing/2014/main" val="165567364"/>
                    </a:ext>
                  </a:extLst>
                </a:gridCol>
                <a:gridCol w="3909511">
                  <a:extLst>
                    <a:ext uri="{9D8B030D-6E8A-4147-A177-3AD203B41FA5}">
                      <a16:colId xmlns:a16="http://schemas.microsoft.com/office/drawing/2014/main" val="788327399"/>
                    </a:ext>
                  </a:extLst>
                </a:gridCol>
                <a:gridCol w="5186151">
                  <a:extLst>
                    <a:ext uri="{9D8B030D-6E8A-4147-A177-3AD203B41FA5}">
                      <a16:colId xmlns:a16="http://schemas.microsoft.com/office/drawing/2014/main" val="431322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Tested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effects of…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indings…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7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Patil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et al., 2008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type/Argument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Narrow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Subj.&amp;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Obj.)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Broad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order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SOV, OSV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Focused word: small effects 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f0 &amp; duration in S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Post-focal compression and shortening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 effect of focus breadth on pre-verbal constituent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52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Féry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Pandey,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Kentner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type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(results not reported)</a:t>
                      </a:r>
                    </a:p>
                    <a:p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Argument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Subject, Object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Word order</a:t>
                      </a:r>
                      <a:r>
                        <a:rPr lang="en-US" sz="18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(speaker chosen): SOV,OSV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Focused word: small effects on f0, increase intensity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OV;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no effect on duration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Post-focal compression: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small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79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Genzel &amp;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Kügler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2010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type/breadth: 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Broad </a:t>
                      </a:r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Contrastive on </a:t>
                      </a:r>
                      <a:r>
                        <a:rPr lang="en-US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</a:t>
                      </a:r>
                      <a:r>
                        <a:rPr lang="en-US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Object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NP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Focused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word: effects on f0 and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3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Puri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2013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Focus/type/breadth: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Broad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Corrective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Given (Obj.)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Focused word: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effects on f0 (focus type);  intensity (focus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vs.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given); duration (focus type)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498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Jabeen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Bögel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Butt,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2016 [</a:t>
                      </a:r>
                      <a:r>
                        <a:rPr lang="en-US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SpeechProsody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</a:t>
                      </a:r>
                      <a:r>
                        <a:rPr lang="en-US" u="sn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breadth: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Contrast-Corrective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Broad on Verb</a:t>
                      </a:r>
                    </a:p>
                    <a:p>
                      <a:r>
                        <a:rPr lang="en-US" i="0" u="sn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order: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SOV, SVO</a:t>
                      </a:r>
                      <a:endParaRPr lang="en-US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effect on f0 rise in SV</a:t>
                      </a:r>
                      <a:r>
                        <a:rPr lang="en-US" baseline="-25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O; no effect on duration</a:t>
                      </a:r>
                    </a:p>
                    <a:p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order: different f0 effects for SOV</a:t>
                      </a:r>
                      <a:r>
                        <a:rPr lang="en-US" baseline="-25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</a:t>
                      </a:r>
                      <a:r>
                        <a:rPr lang="en-US" baseline="-25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O, for Verb and Object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9626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84854" y="1248032"/>
            <a:ext cx="3966519" cy="5066271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from some prior </a:t>
            </a:r>
            <a:r>
              <a:rPr lang="en-US" dirty="0" smtClean="0"/>
              <a:t>studies**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069656"/>
              </p:ext>
            </p:extLst>
          </p:nvPr>
        </p:nvGraphicFramePr>
        <p:xfrm>
          <a:off x="586854" y="1132764"/>
          <a:ext cx="1057701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670">
                  <a:extLst>
                    <a:ext uri="{9D8B030D-6E8A-4147-A177-3AD203B41FA5}">
                      <a16:colId xmlns:a16="http://schemas.microsoft.com/office/drawing/2014/main" val="1086510706"/>
                    </a:ext>
                  </a:extLst>
                </a:gridCol>
                <a:gridCol w="2892142">
                  <a:extLst>
                    <a:ext uri="{9D8B030D-6E8A-4147-A177-3AD203B41FA5}">
                      <a16:colId xmlns:a16="http://schemas.microsoft.com/office/drawing/2014/main" val="1973040003"/>
                    </a:ext>
                  </a:extLst>
                </a:gridCol>
                <a:gridCol w="3944203">
                  <a:extLst>
                    <a:ext uri="{9D8B030D-6E8A-4147-A177-3AD203B41FA5}">
                      <a16:colId xmlns:a16="http://schemas.microsoft.com/office/drawing/2014/main" val="108512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</a:t>
                      </a:r>
                      <a:endParaRPr lang="en-US" sz="24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order x Focus</a:t>
                      </a: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441948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Patil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et al., 2008</a:t>
                      </a: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duration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2096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Féry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Pandey,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Kentner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2016</a:t>
                      </a: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intensity, (not duration)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01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Genzel &amp; </a:t>
                      </a:r>
                      <a:r>
                        <a:rPr lang="en-US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Kügler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duration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396548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Puri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2013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intensity, duration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88610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Jabeen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Bögel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Butt,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2016 [</a:t>
                      </a:r>
                      <a:r>
                        <a:rPr lang="en-US" sz="24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SpeechProsody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verb, also pre-focus Obj.</a:t>
                      </a:r>
                    </a:p>
                    <a:p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(not duration)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7455938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7374" y="4505917"/>
            <a:ext cx="6523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F0 effects, sometimes very small: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excursion of f0 rise on focused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Compression of post-focal  pitch range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2178" y="5012702"/>
            <a:ext cx="3643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**Statistical models vary, comparisons across studies are qualitative and only suggestive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from some prior </a:t>
            </a:r>
            <a:r>
              <a:rPr lang="en-US" dirty="0" smtClean="0"/>
              <a:t>studies**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500783"/>
              </p:ext>
            </p:extLst>
          </p:nvPr>
        </p:nvGraphicFramePr>
        <p:xfrm>
          <a:off x="586854" y="1132764"/>
          <a:ext cx="1057701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670">
                  <a:extLst>
                    <a:ext uri="{9D8B030D-6E8A-4147-A177-3AD203B41FA5}">
                      <a16:colId xmlns:a16="http://schemas.microsoft.com/office/drawing/2014/main" val="1086510706"/>
                    </a:ext>
                  </a:extLst>
                </a:gridCol>
                <a:gridCol w="2892142">
                  <a:extLst>
                    <a:ext uri="{9D8B030D-6E8A-4147-A177-3AD203B41FA5}">
                      <a16:colId xmlns:a16="http://schemas.microsoft.com/office/drawing/2014/main" val="1973040003"/>
                    </a:ext>
                  </a:extLst>
                </a:gridCol>
                <a:gridCol w="3944203">
                  <a:extLst>
                    <a:ext uri="{9D8B030D-6E8A-4147-A177-3AD203B41FA5}">
                      <a16:colId xmlns:a16="http://schemas.microsoft.com/office/drawing/2014/main" val="108512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</a:t>
                      </a:r>
                      <a:endParaRPr lang="en-US" sz="24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order x Focus</a:t>
                      </a: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441948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Patil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et al., 2008</a:t>
                      </a: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duration</a:t>
                      </a: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2096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Féry</a:t>
                      </a:r>
                      <a:r>
                        <a:rPr lang="en-US" sz="2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Pandey,</a:t>
                      </a:r>
                      <a:r>
                        <a:rPr lang="en-US" sz="2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Kentner</a:t>
                      </a:r>
                      <a:r>
                        <a:rPr lang="en-US" sz="2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2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2016</a:t>
                      </a: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intensity, (not duration)</a:t>
                      </a: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01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Genzel &amp; 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Kügler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2010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duration</a:t>
                      </a:r>
                      <a:endParaRPr lang="en-US" sz="24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396548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Puri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2013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F0, intensity, duration</a:t>
                      </a:r>
                      <a:endParaRPr lang="en-US" sz="24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88610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Jabeen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Bögel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Butt,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2016 [</a:t>
                      </a:r>
                      <a:r>
                        <a:rPr lang="en-US" sz="2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SpeechProsody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verb, also pre-focus Obj.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(not duration)</a:t>
                      </a: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758" marR="102758"/>
                </a:tc>
                <a:extLst>
                  <a:ext uri="{0D108BD9-81ED-4DB2-BD59-A6C34878D82A}">
                    <a16:rowId xmlns:a16="http://schemas.microsoft.com/office/drawing/2014/main" val="297455938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1563" y="6223827"/>
            <a:ext cx="4717774" cy="365125"/>
          </a:xfrm>
        </p:spPr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7373" y="4505917"/>
            <a:ext cx="7160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word order and focus are tested together, effects on F0 are seen in their interaction.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 effects of focus on F0 are found only in studies that don’t examine word order.</a:t>
            </a:r>
            <a:endParaRPr lang="en-US" sz="2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2178" y="5012702"/>
            <a:ext cx="3643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**Statistical models vary, comparisons across studies are qualitative and only suggestive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Word order mediates prosodic effects of Focus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i="1" dirty="0" smtClean="0"/>
              <a:t>… to be continued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04" y="0"/>
            <a:ext cx="11003507" cy="1356360"/>
          </a:xfrm>
        </p:spPr>
        <p:txBody>
          <a:bodyPr>
            <a:normAutofit/>
          </a:bodyPr>
          <a:lstStyle/>
          <a:p>
            <a:r>
              <a:rPr lang="en-US" dirty="0" smtClean="0"/>
              <a:t>Variable &amp; vanishing effects of IS on prosody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Hindi/Urdu is not special in this regard</a:t>
            </a:r>
          </a:p>
          <a:p>
            <a:pPr marL="45720" indent="0">
              <a:buNone/>
            </a:pPr>
            <a:r>
              <a:rPr lang="en-US" dirty="0" smtClean="0"/>
              <a:t>IS effects on prosody are hard to capture in experimental studies.</a:t>
            </a:r>
          </a:p>
          <a:p>
            <a:pPr marL="45720" indent="0">
              <a:buNone/>
            </a:pPr>
            <a:r>
              <a:rPr lang="en-US" i="1" dirty="0" smtClean="0"/>
              <a:t>Let’s take another look at prior work (mostly on English &amp; German)…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07" y="268406"/>
            <a:ext cx="10873814" cy="864358"/>
          </a:xfrm>
        </p:spPr>
        <p:txBody>
          <a:bodyPr>
            <a:normAutofit/>
          </a:bodyPr>
          <a:lstStyle/>
          <a:p>
            <a:r>
              <a:rPr lang="en-US" dirty="0" smtClean="0"/>
              <a:t>Production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402308"/>
            <a:ext cx="9872871" cy="4452582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10000"/>
              </a:lnSpc>
              <a:buNone/>
            </a:pPr>
            <a:r>
              <a:rPr lang="en-US" dirty="0" smtClean="0"/>
              <a:t>There is a probabilistic association between IS and pitch accent in German and English,</a:t>
            </a:r>
          </a:p>
          <a:p>
            <a:pPr marL="274320" lvl="1" indent="0" algn="r"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Mücke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&amp; Grice 2014; Im, Baumann &amp; Cole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2018</a:t>
            </a:r>
          </a:p>
          <a:p>
            <a:pPr marL="45720" indent="0">
              <a:buNone/>
            </a:pPr>
            <a:r>
              <a:rPr lang="en-US" dirty="0" smtClean="0"/>
              <a:t>and in some cases, no association at all.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Chodroff &amp; Cole 2018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US" dirty="0"/>
              <a:t>Some studies </a:t>
            </a:r>
            <a:r>
              <a:rPr lang="en-US" dirty="0" smtClean="0"/>
              <a:t>coached or exhorted speakers to produce prosodic distinctions, </a:t>
            </a:r>
          </a:p>
          <a:p>
            <a:pPr marL="45720" indent="0" algn="r"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Breen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et al. 2010,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Arvaniti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Garding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2007;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Liberman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Prince 1984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US" dirty="0" smtClean="0"/>
              <a:t>and still, acoustic prosodic distinctions are often minimal, in laboratory settings.                       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Calhoun 2012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74320" lvl="1" indent="0" algn="r"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588" y="1255594"/>
            <a:ext cx="7728459" cy="45224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5268" y="490457"/>
            <a:ext cx="1047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German: Distribution of nuclear pitch accents across IS categories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99546" y="1610436"/>
            <a:ext cx="10645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Given</a:t>
            </a:r>
            <a:endParaRPr lang="en-US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99546" y="2523923"/>
            <a:ext cx="10645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Broad</a:t>
            </a:r>
            <a:endParaRPr lang="en-US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99546" y="3391740"/>
            <a:ext cx="10645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Narrow</a:t>
            </a:r>
            <a:endParaRPr lang="en-US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367284" y="4237630"/>
            <a:ext cx="15967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Contrastive</a:t>
            </a:r>
            <a:endParaRPr lang="en-US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920394" y="1255594"/>
            <a:ext cx="2119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Mücke &amp; Grice, 2014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7154562" y="4040659"/>
            <a:ext cx="3286897" cy="81554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07859" y="3295020"/>
            <a:ext cx="1626973" cy="64746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74427" y="2523923"/>
            <a:ext cx="720810" cy="52918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04" y="0"/>
            <a:ext cx="10734425" cy="1356360"/>
          </a:xfrm>
        </p:spPr>
        <p:txBody>
          <a:bodyPr/>
          <a:lstStyle/>
          <a:p>
            <a:r>
              <a:rPr lang="en-US" dirty="0" smtClean="0"/>
              <a:t>The prosody (or intonation)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457581"/>
            <a:ext cx="9872871" cy="2434797"/>
          </a:xfrm>
        </p:spPr>
        <p:txBody>
          <a:bodyPr>
            <a:normAutofit/>
          </a:bodyPr>
          <a:lstStyle/>
          <a:p>
            <a:pPr marL="45720" indent="0">
              <a:spcBef>
                <a:spcPts val="1800"/>
              </a:spcBef>
              <a:buNone/>
            </a:pPr>
            <a:r>
              <a:rPr lang="en-US" sz="3200" dirty="0" smtClean="0"/>
              <a:t>What is the prosodic system of Hindi/Urdu, and (how) is it different from other languages?</a:t>
            </a:r>
          </a:p>
          <a:p>
            <a:pPr marL="45720" indent="0">
              <a:spcBef>
                <a:spcPts val="1800"/>
              </a:spcBef>
              <a:buNone/>
            </a:pPr>
            <a:r>
              <a:rPr lang="en-US" sz="3200" dirty="0" smtClean="0"/>
              <a:t>How does the prosodic system interface with other levels of linguistic organization?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62876" y="3892378"/>
            <a:ext cx="7276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spcBef>
                <a:spcPts val="1800"/>
              </a:spcBef>
              <a:buNone/>
            </a:pPr>
            <a:r>
              <a:rPr lang="en-US" sz="3200" dirty="0">
                <a:solidFill>
                  <a:schemeClr val="accent1"/>
                </a:solidFill>
              </a:rPr>
              <a:t>What kinds of meaning are expressed through prosody?</a:t>
            </a:r>
          </a:p>
        </p:txBody>
      </p:sp>
      <p:pic>
        <p:nvPicPr>
          <p:cNvPr id="1030" name="Picture 6" descr="Image result for puzzle pie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456" y="3687810"/>
            <a:ext cx="3368870" cy="224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5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97" y="704747"/>
            <a:ext cx="6663450" cy="5828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269" y="490457"/>
            <a:ext cx="5057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English: Distribution of </a:t>
            </a:r>
            <a:r>
              <a:rPr lang="en-US" sz="2800" dirty="0" err="1" smtClean="0"/>
              <a:t>prenuclear</a:t>
            </a:r>
            <a:r>
              <a:rPr lang="en-US" sz="2800" dirty="0" smtClean="0"/>
              <a:t> pitch accents across IS categories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8098" y="2137746"/>
            <a:ext cx="305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Chodroff &amp; Cole,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268" y="490457"/>
            <a:ext cx="1047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English: Distribution of pitch accents across IS categories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792" y="1234619"/>
            <a:ext cx="8907509" cy="4337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72070" y="5595582"/>
            <a:ext cx="810123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Referential </a:t>
            </a:r>
            <a:r>
              <a:rPr lang="en-US" sz="2000" b="1" dirty="0" err="1" smtClean="0"/>
              <a:t>givenness</a:t>
            </a:r>
            <a:r>
              <a:rPr lang="en-US" sz="2000" b="1" dirty="0" smtClean="0"/>
              <a:t>	    Lexical </a:t>
            </a:r>
            <a:r>
              <a:rPr lang="en-US" sz="2000" b="1" dirty="0" err="1" smtClean="0"/>
              <a:t>givenness</a:t>
            </a:r>
            <a:r>
              <a:rPr lang="en-US" sz="2000" b="1" dirty="0" smtClean="0"/>
              <a:t>	     Contrastive focus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4450" y="1155107"/>
            <a:ext cx="305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Im, Cole &amp; Baumann,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Perceptual uncertainty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3000" dirty="0"/>
              <a:t>IS </a:t>
            </a:r>
            <a:r>
              <a:rPr lang="en-US" sz="3000" dirty="0" smtClean="0"/>
              <a:t>distinctions are not </a:t>
            </a:r>
            <a:r>
              <a:rPr lang="en-US" sz="3000" dirty="0"/>
              <a:t>always </a:t>
            </a:r>
            <a:r>
              <a:rPr lang="en-US" sz="3000" dirty="0" smtClean="0"/>
              <a:t>accurately identified in metalinguistic forced-choice tasks, even with speech produced by an informed speaker.                        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Roettger &amp; Cole </a:t>
            </a:r>
            <a:r>
              <a:rPr lang="en-US" sz="2200" i="1" dirty="0" err="1" smtClean="0">
                <a:solidFill>
                  <a:schemeClr val="bg1">
                    <a:lumMod val="50000"/>
                  </a:schemeClr>
                </a:solidFill>
              </a:rPr>
              <a:t>ms.</a:t>
            </a: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Breen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et al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. 2010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000" dirty="0" smtClean="0"/>
              <a:t>In less explicit tasks, listeners’ behavior reveals  discrimination. </a:t>
            </a:r>
            <a:r>
              <a:rPr lang="en-US" sz="3000" dirty="0"/>
              <a:t> </a:t>
            </a:r>
            <a:r>
              <a:rPr lang="en-US" sz="3000" dirty="0" smtClean="0"/>
              <a:t>            </a:t>
            </a:r>
          </a:p>
          <a:p>
            <a:pPr marL="4572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Dahan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et al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2002,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Ito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Speer 2008;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Frauendorf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et al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. 2010 </a:t>
            </a:r>
          </a:p>
          <a:p>
            <a:pPr marL="45720" indent="0">
              <a:buNone/>
            </a:pPr>
            <a:r>
              <a:rPr lang="en-US" dirty="0" smtClean="0"/>
              <a:t>D</a:t>
            </a:r>
            <a:r>
              <a:rPr lang="en-US" sz="3000" dirty="0" smtClean="0"/>
              <a:t>iscourse context may influence listener expectations, </a:t>
            </a:r>
            <a:r>
              <a:rPr lang="en-US" sz="3000" dirty="0"/>
              <a:t>sometimes overriding acoustic </a:t>
            </a:r>
            <a:r>
              <a:rPr lang="en-US" sz="3000" dirty="0" smtClean="0"/>
              <a:t>cues. Listener bias may also favor recognition of common IS functions. </a:t>
            </a:r>
          </a:p>
          <a:p>
            <a:pPr marL="45720" indent="0" algn="r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Bishop 2012; Breen et al. 2010; Roettger &amp; Cole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ms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1913" y="6223827"/>
            <a:ext cx="4717774" cy="365125"/>
          </a:xfrm>
        </p:spPr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041" y="528092"/>
            <a:ext cx="8734568" cy="49292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524" y="5311563"/>
            <a:ext cx="263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Mahrt 2018;</a:t>
            </a:r>
          </a:p>
          <a:p>
            <a:r>
              <a:rPr lang="en-US" dirty="0" smtClean="0"/>
              <a:t>Roettger &amp; Cole </a:t>
            </a:r>
            <a:r>
              <a:rPr lang="en-US" i="1" dirty="0" smtClean="0"/>
              <a:t>in prep.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16941" y="859497"/>
            <a:ext cx="10960194" cy="449353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	Dialogue pair from the answer-matching </a:t>
            </a:r>
            <a:r>
              <a:rPr lang="en-US" sz="2400" dirty="0" smtClean="0">
                <a:latin typeface="Helvetica Neue"/>
                <a:ea typeface="Times New Roman" panose="02020603050405020304" pitchFamily="18" charset="0"/>
              </a:rPr>
              <a:t>task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US" sz="2400" i="1" dirty="0">
                <a:latin typeface="Helvetica Neue"/>
                <a:ea typeface="Times New Roman" panose="02020603050405020304" pitchFamily="18" charset="0"/>
              </a:rPr>
              <a:t>Incongruous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Q: Do you know who ripped the ledger? 		[Narrow focus prompt]	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A: Yes, [Mary ripped the ledger]</a:t>
            </a:r>
            <a:r>
              <a:rPr lang="en-US" sz="2400" baseline="-25000" dirty="0">
                <a:latin typeface="Helvetica Neue"/>
                <a:ea typeface="Times New Roman" panose="02020603050405020304" pitchFamily="18" charset="0"/>
              </a:rPr>
              <a:t>F</a:t>
            </a: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. 			</a:t>
            </a:r>
            <a:r>
              <a:rPr lang="en-US" sz="2400" dirty="0" smtClean="0">
                <a:latin typeface="Helvetica Neue"/>
                <a:ea typeface="Times New Roman" panose="02020603050405020304" pitchFamily="18" charset="0"/>
              </a:rPr>
              <a:t>     [</a:t>
            </a: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Broad focus prosody</a:t>
            </a:r>
            <a:r>
              <a:rPr lang="en-US" sz="2400" dirty="0" smtClean="0">
                <a:latin typeface="Helvetica Neue"/>
                <a:ea typeface="Times New Roman" panose="02020603050405020304" pitchFamily="18" charset="0"/>
              </a:rPr>
              <a:t>]</a:t>
            </a: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US" sz="2400" i="1" dirty="0">
                <a:latin typeface="Helvetica Neue"/>
                <a:ea typeface="Times New Roman" panose="02020603050405020304" pitchFamily="18" charset="0"/>
              </a:rPr>
              <a:t>Congruous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Q: Do you know who ripped the ledger? 		[Narrow focus prompt]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	A: Yes, [Mary]</a:t>
            </a:r>
            <a:r>
              <a:rPr lang="en-US" sz="2400" baseline="-25000" dirty="0">
                <a:latin typeface="Helvetica Neue"/>
                <a:ea typeface="Times New Roman" panose="02020603050405020304" pitchFamily="18" charset="0"/>
              </a:rPr>
              <a:t> F</a:t>
            </a:r>
            <a:r>
              <a:rPr lang="en-US" sz="2400" dirty="0">
                <a:latin typeface="Helvetica Neue"/>
                <a:ea typeface="Times New Roman" panose="02020603050405020304" pitchFamily="18" charset="0"/>
              </a:rPr>
              <a:t> ripped the ledger. 			[Narrow focus prosody</a:t>
            </a:r>
            <a:r>
              <a:rPr lang="en-US" sz="2400" dirty="0" smtClean="0">
                <a:latin typeface="Helvetica Neue"/>
                <a:ea typeface="Times New Roman" panose="02020603050405020304" pitchFamily="18" charset="0"/>
              </a:rPr>
              <a:t>]</a:t>
            </a:r>
          </a:p>
          <a:p>
            <a:pPr indent="457200">
              <a:lnSpc>
                <a:spcPct val="115000"/>
              </a:lnSpc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041" y="528092"/>
            <a:ext cx="8734568" cy="49292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524" y="5311563"/>
            <a:ext cx="263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Mahrt 2018;</a:t>
            </a:r>
          </a:p>
          <a:p>
            <a:r>
              <a:rPr lang="en-US" dirty="0" smtClean="0"/>
              <a:t>Roettger &amp; Cole </a:t>
            </a:r>
            <a:r>
              <a:rPr lang="en-US" i="1" dirty="0" smtClean="0"/>
              <a:t>in prep.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3080" y="832513"/>
            <a:ext cx="2674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Accuracy in choosing prosodic form to match IS condition in Q-A pairs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1946" y="4054564"/>
            <a:ext cx="2503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50% = chance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24542" y="3037439"/>
            <a:ext cx="1438777" cy="12479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9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prominence-based account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/>
              <a:t>If pitch accent type does not reliably signal the IS condition of an expression, what is the relationship between prosody and IS?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B0F0"/>
                </a:solidFill>
              </a:rPr>
              <a:t>Prominence: </a:t>
            </a:r>
            <a:r>
              <a:rPr lang="en-US" dirty="0">
                <a:solidFill>
                  <a:srgbClr val="00B0F0"/>
                </a:solidFill>
              </a:rPr>
              <a:t>IS distinctions are </a:t>
            </a:r>
            <a:r>
              <a:rPr lang="en-US" dirty="0" smtClean="0">
                <a:solidFill>
                  <a:srgbClr val="00B0F0"/>
                </a:solidFill>
              </a:rPr>
              <a:t>signaled by the </a:t>
            </a:r>
            <a:r>
              <a:rPr lang="en-US" dirty="0">
                <a:solidFill>
                  <a:srgbClr val="00B0F0"/>
                </a:solidFill>
              </a:rPr>
              <a:t>relative prominence of words in an </a:t>
            </a:r>
            <a:r>
              <a:rPr lang="en-US" dirty="0" smtClean="0">
                <a:solidFill>
                  <a:srgbClr val="00B0F0"/>
                </a:solidFill>
              </a:rPr>
              <a:t>utterance, </a:t>
            </a:r>
            <a:r>
              <a:rPr lang="en-US" dirty="0" smtClean="0"/>
              <a:t>as reflected in: 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Phonetics: pitch height &amp; excursion, duration, intensity, phonation,…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Pitch accent type: rising &gt; high &gt; low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Position in sentence: final &gt; initial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Grammatical status: subject &gt; object &gt; verb/predicate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SALA Konstanz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06085" y="4428844"/>
            <a:ext cx="4437418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Butt, </a:t>
            </a:r>
            <a:r>
              <a:rPr lang="en-US" sz="2800" dirty="0" err="1">
                <a:solidFill>
                  <a:schemeClr val="bg1"/>
                </a:solidFill>
              </a:rPr>
              <a:t>Jabeen</a:t>
            </a:r>
            <a:r>
              <a:rPr lang="en-US" sz="2800" dirty="0">
                <a:solidFill>
                  <a:schemeClr val="bg1"/>
                </a:solidFill>
              </a:rPr>
              <a:t> &amp; </a:t>
            </a:r>
            <a:r>
              <a:rPr lang="en-US" sz="2800" dirty="0" err="1">
                <a:solidFill>
                  <a:schemeClr val="bg1"/>
                </a:solidFill>
              </a:rPr>
              <a:t>Bögel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i="1" dirty="0" smtClean="0">
                <a:solidFill>
                  <a:schemeClr val="bg1"/>
                </a:solidFill>
              </a:rPr>
              <a:t>Linguistic Analysis. </a:t>
            </a:r>
            <a:r>
              <a:rPr lang="en-US" sz="2800" dirty="0" smtClean="0">
                <a:solidFill>
                  <a:schemeClr val="bg1"/>
                </a:solidFill>
              </a:rPr>
              <a:t>2016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4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prominence-based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Beaver &amp; </a:t>
            </a:r>
            <a:r>
              <a:rPr lang="en-US" dirty="0" err="1"/>
              <a:t>Velleman</a:t>
            </a:r>
            <a:r>
              <a:rPr lang="en-US" dirty="0"/>
              <a:t> (2011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26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91570" y="2324100"/>
            <a:ext cx="10508776" cy="3271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Prominence Principle: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one expression is more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communicatively significant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another expression, then the first should be more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 prominent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the second.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Predictability and focus: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expression's communicative significance is based on a number of different factors. We group these factors into two broad constellations: those having to do with the predictability of the expression, and those which determine whether or not it is focused.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for prominence: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[…] expressions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an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intonational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phrase will have to compete for primary accent. This competition is what determines how informationally complex material will be realized within an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intonational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phrase.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27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prominence-based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spcAft>
                <a:spcPts val="1200"/>
              </a:spcAft>
              <a:buNone/>
            </a:pPr>
            <a:r>
              <a:rPr lang="en-US" dirty="0" smtClean="0"/>
              <a:t>B&amp;V’s Prominence Principle explains </a:t>
            </a:r>
            <a:r>
              <a:rPr lang="en-US" dirty="0"/>
              <a:t>the prominence ranking among words in a sentence in English (and German).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/>
              <a:t>Referential</a:t>
            </a:r>
            <a:r>
              <a:rPr lang="en-US" sz="2800" dirty="0"/>
              <a:t>: A focused or surprising word must have the strongest phonetic prominence in the sentence.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/>
              <a:t>Structural</a:t>
            </a:r>
            <a:r>
              <a:rPr lang="en-US" sz="2800" dirty="0"/>
              <a:t>: peak prominence is perceived at the right edge of a prosodic phrase (=clause)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/>
              <a:t>IS</a:t>
            </a:r>
            <a:r>
              <a:rPr lang="en-US" sz="2800" dirty="0"/>
              <a:t>: </a:t>
            </a:r>
            <a:r>
              <a:rPr lang="en-US" sz="2800" dirty="0" smtClean="0"/>
              <a:t>New &gt; Accessible &gt; Given (cf.,  Theme &gt; </a:t>
            </a:r>
            <a:r>
              <a:rPr lang="en-US" sz="2800" dirty="0" err="1" smtClean="0"/>
              <a:t>Rheme</a:t>
            </a:r>
            <a:r>
              <a:rPr lang="en-US" sz="2800" dirty="0" smtClean="0"/>
              <a:t>).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prominence-based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Calhoun (2006, 2012)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28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09685" y="2129051"/>
            <a:ext cx="10326062" cy="23614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Metrical structure: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(topic, background) and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Rheme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(comment, foreground) are in a (metrical) weak-strong relationship. The theme must be less prominent than the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rheme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Prosodic phrase structure: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English, the rightmost prominence is perceived as the strongest, as the structural head of the phrase, so in sentences with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rheme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-theme order, the theme must be phonetically less prominent relative to the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rheme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structure: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Contrastive focus must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strongest prominence</a:t>
            </a:r>
          </a:p>
        </p:txBody>
      </p:sp>
    </p:spTree>
    <p:extLst>
      <p:ext uri="{BB962C8B-B14F-4D97-AF65-F5344CB8AC3E}">
        <p14:creationId xmlns:p14="http://schemas.microsoft.com/office/powerpoint/2010/main" val="7250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prominence rating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402308"/>
            <a:ext cx="10342187" cy="4038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Comparative  studies of prominence ratings for</a:t>
            </a:r>
            <a:r>
              <a:rPr lang="en-US" b="1" dirty="0" smtClean="0"/>
              <a:t> conversational </a:t>
            </a:r>
            <a:r>
              <a:rPr lang="en-US" dirty="0" smtClean="0"/>
              <a:t>speech</a:t>
            </a:r>
          </a:p>
          <a:p>
            <a:pPr marL="45720" indent="0">
              <a:buNone/>
            </a:pPr>
            <a:r>
              <a:rPr lang="en-US" dirty="0" smtClean="0"/>
              <a:t>Study 1: English, French and Spanish         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Cole, et al. </a:t>
            </a: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</a:rPr>
              <a:t>in review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/>
              <a:t>Studies 2 &amp; 3: Hindi (and Russian)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Jyothi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et al. 2014;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Luchkina et al 2015</a:t>
            </a:r>
          </a:p>
          <a:p>
            <a:pPr marL="45720" indent="0">
              <a:buNone/>
            </a:pPr>
            <a:r>
              <a:rPr lang="en-US" u="sng" dirty="0" smtClean="0"/>
              <a:t>Preview</a:t>
            </a:r>
            <a:r>
              <a:rPr lang="en-US" i="1" dirty="0" smtClean="0"/>
              <a:t>: Prominence </a:t>
            </a:r>
            <a:r>
              <a:rPr lang="en-US" i="1" dirty="0"/>
              <a:t>is perceived in relation to acoustic cues, but also in relation to structural and informational properties of words.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2" descr="Image result for puzzle pie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39" y="755861"/>
            <a:ext cx="3316495" cy="248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uzzle p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0551" y="3729365"/>
            <a:ext cx="3138666" cy="208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uzzle p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623" y="398062"/>
            <a:ext cx="2328084" cy="310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uzzle p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838" y="3605220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puzzle pie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41" y="1128007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4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Prosody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61" y="1631989"/>
            <a:ext cx="4524593" cy="4119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Screenshot of web interface for prosodic annotation.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Annotator selects a word perceived as prominent (red), and/or a following boundary (vertical bar). 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Rating is simultaneous with audio presentation. No pitch track or other acoustic display.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2927-C640-4EF3-92DF-21F601A90FCF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654" y="1631989"/>
            <a:ext cx="6724824" cy="45918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171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1: English, French &amp;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10000"/>
              </a:lnSpc>
            </a:pPr>
            <a:r>
              <a:rPr lang="en-US" sz="3600" dirty="0" smtClean="0"/>
              <a:t>Annotators rate prominence in three conditions: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Auditory, acoustic criteria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Auditory, communicative criteria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Silent, non-specific criteria</a:t>
            </a:r>
          </a:p>
          <a:p>
            <a:pPr marL="457200" indent="-457200">
              <a:lnSpc>
                <a:spcPct val="110000"/>
              </a:lnSpc>
            </a:pPr>
            <a:r>
              <a:rPr lang="en-US" dirty="0" smtClean="0"/>
              <a:t>Individual </a:t>
            </a:r>
            <a:r>
              <a:rPr lang="en-US" dirty="0"/>
              <a:t>annotator ratings of prominence and boundary are analyzed for each content word in </a:t>
            </a:r>
            <a:r>
              <a:rPr lang="en-US" dirty="0" smtClean="0"/>
              <a:t>each corpus</a:t>
            </a:r>
            <a:r>
              <a:rPr lang="en-US" dirty="0"/>
              <a:t> </a:t>
            </a:r>
            <a:r>
              <a:rPr lang="en-US" dirty="0" smtClean="0"/>
              <a:t>(avg. 370 words)</a:t>
            </a:r>
          </a:p>
          <a:p>
            <a:pPr marL="457200" indent="-457200">
              <a:lnSpc>
                <a:spcPct val="110000"/>
              </a:lnSpc>
            </a:pPr>
            <a:r>
              <a:rPr lang="en-US" dirty="0" smtClean="0"/>
              <a:t>Regression models of prominence ratings as predicted from word-level cues, Language and Rating condition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2927-C640-4EF3-92DF-21F601A90FCF}" type="slidenum">
              <a:rPr lang="en-US" smtClean="0"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77523169"/>
              </p:ext>
            </p:extLst>
          </p:nvPr>
        </p:nvGraphicFramePr>
        <p:xfrm>
          <a:off x="4895986" y="805218"/>
          <a:ext cx="6882032" cy="506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2513" y="900752"/>
            <a:ext cx="390326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" lvl="1"/>
            <a:r>
              <a:rPr lang="en-US" sz="2400" dirty="0" smtClean="0">
                <a:solidFill>
                  <a:schemeClr val="accent1"/>
                </a:solidFill>
              </a:rPr>
              <a:t>English: </a:t>
            </a:r>
          </a:p>
          <a:p>
            <a:pPr marL="91440" lvl="1"/>
            <a:r>
              <a:rPr lang="en-US" sz="2400" dirty="0" smtClean="0">
                <a:solidFill>
                  <a:schemeClr val="accent1"/>
                </a:solidFill>
              </a:rPr>
              <a:t>Agreement is similar for prominence </a:t>
            </a:r>
            <a:r>
              <a:rPr lang="en-US" sz="2400" dirty="0">
                <a:solidFill>
                  <a:schemeClr val="accent1"/>
                </a:solidFill>
              </a:rPr>
              <a:t>ratings based </a:t>
            </a:r>
            <a:r>
              <a:rPr lang="en-US" sz="2400" dirty="0" smtClean="0">
                <a:solidFill>
                  <a:schemeClr val="accent1"/>
                </a:solidFill>
              </a:rPr>
              <a:t>on </a:t>
            </a:r>
            <a:r>
              <a:rPr lang="en-US" sz="2400" dirty="0">
                <a:solidFill>
                  <a:schemeClr val="accent1"/>
                </a:solidFill>
              </a:rPr>
              <a:t>explicit acoustic criteria </a:t>
            </a:r>
            <a:r>
              <a:rPr lang="en-US" sz="2400" dirty="0" smtClean="0">
                <a:solidFill>
                  <a:schemeClr val="accent1"/>
                </a:solidFill>
              </a:rPr>
              <a:t>and those defined </a:t>
            </a:r>
            <a:r>
              <a:rPr lang="en-US" sz="2400" dirty="0">
                <a:solidFill>
                  <a:schemeClr val="accent1"/>
                </a:solidFill>
              </a:rPr>
              <a:t>in terms of communicative importance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114198" y="2006222"/>
            <a:ext cx="955343" cy="3098042"/>
          </a:xfrm>
          <a:prstGeom prst="round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35773" y="1009934"/>
            <a:ext cx="1405720" cy="8598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3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63152120"/>
              </p:ext>
            </p:extLst>
          </p:nvPr>
        </p:nvGraphicFramePr>
        <p:xfrm>
          <a:off x="4895986" y="805218"/>
          <a:ext cx="7296014" cy="506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2513" y="900752"/>
            <a:ext cx="390326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" lvl="1"/>
            <a:r>
              <a:rPr lang="en-US" sz="2400" dirty="0" smtClean="0">
                <a:solidFill>
                  <a:schemeClr val="accent1"/>
                </a:solidFill>
              </a:rPr>
              <a:t>Spanish and French: Agreement is higher for communicative prominence ratings.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941020" y="1992574"/>
            <a:ext cx="1067294" cy="3098042"/>
          </a:xfrm>
          <a:prstGeom prst="round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717208" y="1992574"/>
            <a:ext cx="1093402" cy="3098042"/>
          </a:xfrm>
          <a:prstGeom prst="round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06500" y="989463"/>
            <a:ext cx="4901524" cy="10031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35773" y="989463"/>
            <a:ext cx="3029803" cy="10031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1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61464"/>
              </p:ext>
            </p:extLst>
          </p:nvPr>
        </p:nvGraphicFramePr>
        <p:xfrm>
          <a:off x="4706500" y="1255594"/>
          <a:ext cx="6944436" cy="384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48483" y="1255594"/>
            <a:ext cx="4021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1"/>
            <a:r>
              <a:rPr lang="en-US" sz="2400" dirty="0" smtClean="0">
                <a:solidFill>
                  <a:schemeClr val="accent1"/>
                </a:solidFill>
              </a:rPr>
              <a:t>Similar effects of acoustic cues on acoustic prominence ratings in all three languages.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822236"/>
              </p:ext>
            </p:extLst>
          </p:nvPr>
        </p:nvGraphicFramePr>
        <p:xfrm>
          <a:off x="3589362" y="474259"/>
          <a:ext cx="8149988" cy="475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48483" y="1255594"/>
            <a:ext cx="29235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1"/>
            <a:r>
              <a:rPr lang="en-US" sz="2400" dirty="0" smtClean="0">
                <a:solidFill>
                  <a:schemeClr val="accent1"/>
                </a:solidFill>
              </a:rPr>
              <a:t>Effects of other factors on acoustic prominence ratings are less similar in the three languages.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36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40799" y="685798"/>
            <a:ext cx="3726483" cy="46265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US" sz="2800" dirty="0" smtClean="0"/>
              <a:t>Where these languages differ is whether acoustic and non-acoustic factors have the </a:t>
            </a:r>
            <a:r>
              <a:rPr lang="en-US" sz="2800" b="1" u="sng" dirty="0" smtClean="0"/>
              <a:t>same</a:t>
            </a:r>
            <a:r>
              <a:rPr lang="en-US" sz="2800" dirty="0" smtClean="0"/>
              <a:t> influence on acoustic and communicative prominence.</a:t>
            </a:r>
          </a:p>
          <a:p>
            <a:pPr marL="45720" indent="0">
              <a:buFont typeface="Corbel" pitchFamily="34" charset="0"/>
              <a:buNone/>
            </a:pPr>
            <a:r>
              <a:rPr lang="en-US" sz="2800" i="1" dirty="0" smtClean="0">
                <a:solidFill>
                  <a:schemeClr val="accent4"/>
                </a:solidFill>
              </a:rPr>
              <a:t>(they don’t)</a:t>
            </a:r>
          </a:p>
          <a:p>
            <a:pPr marL="45720" indent="0">
              <a:buFont typeface="Corbel" pitchFamily="34" charset="0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45720" indent="0">
              <a:buFont typeface="Corbel" pitchFamily="34" charset="0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0799" y="685798"/>
            <a:ext cx="3726483" cy="46265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In English, communicative prominence (IS) aligns with structural, phonological and phonetic prominence.</a:t>
            </a:r>
          </a:p>
          <a:p>
            <a:pPr marL="45720" indent="0">
              <a:buNone/>
            </a:pPr>
            <a:r>
              <a:rPr lang="en-US" sz="2800" dirty="0" smtClean="0"/>
              <a:t>Differences in the effects of acoustic and non-acoustic factors on prominence ratings are SMALL </a:t>
            </a:r>
            <a:r>
              <a:rPr lang="en-US" sz="2800" dirty="0" smtClean="0">
                <a:solidFill>
                  <a:srgbClr val="FF0000"/>
                </a:solidFill>
              </a:rPr>
              <a:t>(red bars)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88318068"/>
              </p:ext>
            </p:extLst>
          </p:nvPr>
        </p:nvGraphicFramePr>
        <p:xfrm>
          <a:off x="4653887" y="685798"/>
          <a:ext cx="6852461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3504" y="569794"/>
            <a:ext cx="3726483" cy="535333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In </a:t>
            </a:r>
            <a:r>
              <a:rPr lang="en-US" sz="2800" dirty="0">
                <a:solidFill>
                  <a:schemeClr val="accent4"/>
                </a:solidFill>
              </a:rPr>
              <a:t>French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chemeClr val="accent6"/>
                </a:solidFill>
              </a:rPr>
              <a:t>Spanish</a:t>
            </a:r>
            <a:r>
              <a:rPr lang="en-US" sz="2800" dirty="0"/>
              <a:t> </a:t>
            </a:r>
            <a:r>
              <a:rPr lang="en-US" sz="2800" dirty="0" smtClean="0"/>
              <a:t>, communicative prominence aligns with structural prominence, but much less with phonological and phonetic prominence.</a:t>
            </a:r>
          </a:p>
          <a:p>
            <a:pPr marL="45720" indent="0">
              <a:buNone/>
            </a:pPr>
            <a:r>
              <a:rPr lang="en-US" sz="2800" dirty="0"/>
              <a:t>Differences in the effects of acoustic and non-acoustic factors on prominence ratings are </a:t>
            </a:r>
            <a:r>
              <a:rPr lang="en-US" sz="2800" dirty="0" smtClean="0"/>
              <a:t>LARGER (</a:t>
            </a:r>
            <a:r>
              <a:rPr lang="en-US" sz="2800" dirty="0" smtClean="0">
                <a:solidFill>
                  <a:schemeClr val="accent4"/>
                </a:solidFill>
              </a:rPr>
              <a:t>blue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6"/>
                </a:solidFill>
              </a:rPr>
              <a:t>gray</a:t>
            </a:r>
            <a:r>
              <a:rPr lang="en-US" sz="2800" dirty="0" smtClean="0"/>
              <a:t> </a:t>
            </a:r>
            <a:r>
              <a:rPr lang="en-US" sz="2800" dirty="0"/>
              <a:t>bars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48283391"/>
              </p:ext>
            </p:extLst>
          </p:nvPr>
        </p:nvGraphicFramePr>
        <p:xfrm>
          <a:off x="4653887" y="685798"/>
          <a:ext cx="6852461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37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How do Hindi (or Urdu) speakers rate prominence?</a:t>
            </a:r>
          </a:p>
          <a:p>
            <a:r>
              <a:rPr lang="en-US" sz="3200" dirty="0" smtClean="0"/>
              <a:t>Like French, which has a similar intonation system?</a:t>
            </a:r>
          </a:p>
          <a:p>
            <a:pPr marL="45720" indent="0">
              <a:buNone/>
            </a:pPr>
            <a:r>
              <a:rPr lang="en-US" sz="3200" i="1" dirty="0" smtClean="0"/>
              <a:t>OR</a:t>
            </a:r>
          </a:p>
          <a:p>
            <a:r>
              <a:rPr lang="en-US" sz="3200" dirty="0" smtClean="0"/>
              <a:t>Like Spanish, which has similar word order flexibility?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64973"/>
            <a:ext cx="9872871" cy="5231027"/>
          </a:xfrm>
        </p:spPr>
        <p:txBody>
          <a:bodyPr/>
          <a:lstStyle/>
          <a:p>
            <a:pPr marL="56007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Prosodic encoding of information structure: Accent models</a:t>
            </a:r>
            <a:endParaRPr lang="en-US" sz="2800" dirty="0" smtClean="0"/>
          </a:p>
          <a:p>
            <a:pPr marL="56007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Prosody &amp; IS in Hindi/Urdu: Focus and Word order</a:t>
            </a:r>
            <a:endParaRPr lang="en-US" sz="2800" dirty="0" smtClean="0"/>
          </a:p>
          <a:p>
            <a:pPr marL="56007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Variability in the Prosody-IS mapping</a:t>
            </a:r>
          </a:p>
          <a:p>
            <a:pPr marL="56007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IS encoding through Prominence relations</a:t>
            </a:r>
            <a:r>
              <a:rPr lang="en-US" sz="3200" dirty="0" smtClean="0"/>
              <a:t>-- i</a:t>
            </a:r>
            <a:r>
              <a:rPr lang="en-US" sz="2800" dirty="0" smtClean="0"/>
              <a:t>t’s more than prosody</a:t>
            </a:r>
          </a:p>
          <a:p>
            <a:pPr marL="56007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Hindi/Urdu in a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prominence typology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prominence </a:t>
            </a:r>
            <a:r>
              <a:rPr lang="en-US" dirty="0"/>
              <a:t>model applied to </a:t>
            </a:r>
            <a:r>
              <a:rPr lang="en-US" dirty="0" smtClean="0"/>
              <a:t>Hindi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" lvl="0" indent="0">
              <a:lnSpc>
                <a:spcPct val="110000"/>
              </a:lnSpc>
              <a:buNone/>
            </a:pPr>
            <a:r>
              <a:rPr lang="en-US" sz="4500" dirty="0" smtClean="0"/>
              <a:t>Prior studies of Hindi/Urdu prosody report effects of focus on acoustic prominence</a:t>
            </a:r>
          </a:p>
          <a:p>
            <a:pPr marL="548640" indent="-274320">
              <a:lnSpc>
                <a:spcPct val="110000"/>
              </a:lnSpc>
            </a:pPr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f0</a:t>
            </a:r>
            <a:r>
              <a:rPr lang="en-US" sz="3800" dirty="0" smtClean="0"/>
              <a:t> (all studies)</a:t>
            </a:r>
          </a:p>
          <a:p>
            <a:pPr marL="548640" indent="-274320">
              <a:lnSpc>
                <a:spcPct val="110000"/>
              </a:lnSpc>
              <a:spcBef>
                <a:spcPts val="600"/>
              </a:spcBef>
            </a:pPr>
            <a:r>
              <a:rPr lang="en-US" sz="3800" dirty="0" smtClean="0"/>
              <a:t>duration, intensity (some studies)</a:t>
            </a:r>
          </a:p>
          <a:p>
            <a:pPr marL="45720" lvl="0" indent="0">
              <a:lnSpc>
                <a:spcPct val="110000"/>
              </a:lnSpc>
              <a:buNone/>
            </a:pPr>
            <a:r>
              <a:rPr lang="en-US" sz="4500" dirty="0" smtClean="0"/>
              <a:t>Are these effects perceived as prominence?</a:t>
            </a:r>
          </a:p>
          <a:p>
            <a:pPr marL="45720" lvl="0" indent="0">
              <a:lnSpc>
                <a:spcPct val="110000"/>
              </a:lnSpc>
              <a:buNone/>
            </a:pPr>
            <a:r>
              <a:rPr lang="en-US" sz="4500" dirty="0" smtClean="0"/>
              <a:t>What is the influence of Word Order on prominence perception?</a:t>
            </a:r>
          </a:p>
          <a:p>
            <a:pPr marL="45720" lvl="0" indent="0">
              <a:lnSpc>
                <a:spcPct val="110000"/>
              </a:lnSpc>
              <a:buNone/>
            </a:pPr>
            <a:r>
              <a:rPr lang="en-US" sz="4500" i="1" dirty="0" smtClean="0">
                <a:solidFill>
                  <a:schemeClr val="accent4"/>
                </a:solidFill>
              </a:rPr>
              <a:t>Hindi Studies 2 &amp; 3: prominence ratings of spontaneous narrative speech, 592 words</a:t>
            </a:r>
            <a:endParaRPr lang="en-US" sz="4500" i="1" dirty="0">
              <a:solidFill>
                <a:schemeClr val="accent4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537" y="378320"/>
            <a:ext cx="7057197" cy="6210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6" y="244727"/>
            <a:ext cx="5897564" cy="16386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Rapid Prosody Transcription</a:t>
            </a:r>
            <a:br>
              <a:rPr lang="en-US" sz="3600" dirty="0" smtClean="0"/>
            </a:br>
            <a:r>
              <a:rPr lang="en-US" sz="3600" dirty="0" smtClean="0"/>
              <a:t>Study 2: Hindi acoustic prominence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74" y="2414534"/>
            <a:ext cx="4524593" cy="319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Annotator selects a word perceived as prominent (red), and/or a following boundary (vertical bar).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Prominent words are  “emphasized or stand out relative to other words in the utterance”.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2927-C640-4EF3-92DF-21F601A90FC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33225"/>
              </p:ext>
            </p:extLst>
          </p:nvPr>
        </p:nvGraphicFramePr>
        <p:xfrm>
          <a:off x="3330054" y="487219"/>
          <a:ext cx="8379725" cy="573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024" y="914399"/>
            <a:ext cx="28660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Similar agreement on acoustic prominence </a:t>
            </a:r>
            <a:r>
              <a:rPr lang="en-US" sz="2400" dirty="0">
                <a:solidFill>
                  <a:schemeClr val="accent1"/>
                </a:solidFill>
              </a:rPr>
              <a:t>ratings </a:t>
            </a:r>
            <a:r>
              <a:rPr lang="en-US" sz="2400" dirty="0" smtClean="0">
                <a:solidFill>
                  <a:schemeClr val="accent1"/>
                </a:solidFill>
              </a:rPr>
              <a:t>for all four languages. 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Acoustic prominence rating is </a:t>
            </a:r>
            <a:r>
              <a:rPr lang="en-US" sz="2400" u="sng" dirty="0" smtClean="0">
                <a:solidFill>
                  <a:schemeClr val="accent1"/>
                </a:solidFill>
              </a:rPr>
              <a:t>not </a:t>
            </a:r>
            <a:r>
              <a:rPr lang="en-US" sz="2400" dirty="0" smtClean="0">
                <a:solidFill>
                  <a:schemeClr val="accent1"/>
                </a:solidFill>
              </a:rPr>
              <a:t>dependent on properties of the word-level stress system.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30054" y="1103870"/>
            <a:ext cx="2082205" cy="142926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30054" y="1103870"/>
            <a:ext cx="7037265" cy="142926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375346"/>
              </p:ext>
            </p:extLst>
          </p:nvPr>
        </p:nvGraphicFramePr>
        <p:xfrm>
          <a:off x="3330054" y="487219"/>
          <a:ext cx="8379725" cy="573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024" y="914399"/>
            <a:ext cx="2866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</a:rPr>
              <a:t>Notice also agreement with ratings from the silent condition.</a:t>
            </a:r>
            <a:endParaRPr lang="en-US" sz="24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905405"/>
              </p:ext>
            </p:extLst>
          </p:nvPr>
        </p:nvGraphicFramePr>
        <p:xfrm>
          <a:off x="3330054" y="487219"/>
          <a:ext cx="8379725" cy="573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024" y="914399"/>
            <a:ext cx="28660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Only for Hindi</a:t>
            </a:r>
            <a:r>
              <a:rPr lang="en-US" sz="2400" dirty="0">
                <a:solidFill>
                  <a:schemeClr val="accent1"/>
                </a:solidFill>
              </a:rPr>
              <a:t>: agreement is similar for prominence ratings under all conditions. 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Lexico</a:t>
            </a: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-syntactic prominence is highly salient</a:t>
            </a:r>
            <a:r>
              <a:rPr lang="en-US" sz="24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.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7118" y="272955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Study 3: Hindi </a:t>
            </a:r>
            <a:br>
              <a:rPr lang="en-US" sz="3600" dirty="0" smtClean="0"/>
            </a:br>
            <a:r>
              <a:rPr lang="en-US" sz="3600" dirty="0" smtClean="0"/>
              <a:t>communicative </a:t>
            </a:r>
            <a:r>
              <a:rPr lang="en-US" sz="3600" dirty="0"/>
              <a:t>/ </a:t>
            </a:r>
            <a:r>
              <a:rPr lang="en-US" sz="3600" dirty="0" smtClean="0"/>
              <a:t>attentional prominence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62876" y="1629315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Prominence rating of same speech samples used in Study 2, but with modified protocol.</a:t>
            </a:r>
          </a:p>
          <a:p>
            <a:pPr marL="548640" indent="-274320"/>
            <a:r>
              <a:rPr lang="en-US" dirty="0" smtClean="0"/>
              <a:t>Auditory presentation </a:t>
            </a:r>
            <a:r>
              <a:rPr lang="en-US" dirty="0" smtClean="0">
                <a:solidFill>
                  <a:schemeClr val="accent4"/>
                </a:solidFill>
              </a:rPr>
              <a:t>without text</a:t>
            </a:r>
          </a:p>
          <a:p>
            <a:pPr marL="548640" indent="-274320"/>
            <a:r>
              <a:rPr lang="en-US" dirty="0" smtClean="0"/>
              <a:t>Text presentation followed auditory presentation, and participants were instructed to mark every word that was </a:t>
            </a:r>
            <a:r>
              <a:rPr lang="en-US" dirty="0" smtClean="0">
                <a:solidFill>
                  <a:schemeClr val="accent4"/>
                </a:solidFill>
              </a:rPr>
              <a:t>“the focus of your attention”.</a:t>
            </a:r>
          </a:p>
          <a:p>
            <a:pPr marL="45720" indent="0">
              <a:buNone/>
            </a:pPr>
            <a:endParaRPr lang="en-US" b="1" i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99764"/>
              </p:ext>
            </p:extLst>
          </p:nvPr>
        </p:nvGraphicFramePr>
        <p:xfrm>
          <a:off x="3330054" y="487219"/>
          <a:ext cx="8379725" cy="573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024" y="914399"/>
            <a:ext cx="2866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Hindi and English show similar agreement between acoustic and communicative prominence ratings.</a:t>
            </a:r>
          </a:p>
        </p:txBody>
      </p:sp>
      <p:sp>
        <p:nvSpPr>
          <p:cNvPr id="3" name="Oval 2"/>
          <p:cNvSpPr/>
          <p:nvPr/>
        </p:nvSpPr>
        <p:spPr>
          <a:xfrm>
            <a:off x="4596714" y="2372495"/>
            <a:ext cx="1198605" cy="8502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737126" y="2372495"/>
            <a:ext cx="1198605" cy="8502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561076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Linear regression modeled variation in average prominence ratings by</a:t>
            </a:r>
          </a:p>
          <a:p>
            <a:pPr marL="548640" indent="-274320"/>
            <a:r>
              <a:rPr lang="en-US" sz="2800" dirty="0" smtClean="0"/>
              <a:t>Presence of emphatic marker </a:t>
            </a:r>
            <a:r>
              <a:rPr lang="en-US" sz="2800" i="1" dirty="0" err="1" smtClean="0"/>
              <a:t>hii</a:t>
            </a:r>
            <a:endParaRPr lang="en-US" sz="2800" i="1" dirty="0" smtClean="0"/>
          </a:p>
          <a:p>
            <a:pPr marL="548640" indent="-274320"/>
            <a:r>
              <a:rPr lang="en-US" sz="2800" dirty="0" smtClean="0"/>
              <a:t>Position: pre-verbal vs. ex-situ </a:t>
            </a:r>
            <a:r>
              <a:rPr lang="en-US" sz="2800" i="1" dirty="0"/>
              <a:t>(2% of clauses had postposed or  </a:t>
            </a:r>
            <a:r>
              <a:rPr lang="en-US" sz="2800" i="1" dirty="0" err="1"/>
              <a:t>preposed</a:t>
            </a:r>
            <a:r>
              <a:rPr lang="en-US" sz="2800" i="1" dirty="0"/>
              <a:t>  arguments</a:t>
            </a:r>
            <a:r>
              <a:rPr lang="en-US" sz="2800" dirty="0"/>
              <a:t>)</a:t>
            </a:r>
            <a:endParaRPr lang="en-US" sz="2800" dirty="0" smtClean="0"/>
          </a:p>
          <a:p>
            <a:pPr marL="548640" indent="-274320"/>
            <a:r>
              <a:rPr lang="en-US" sz="2800" dirty="0" smtClean="0"/>
              <a:t>Lexical &amp; Referential </a:t>
            </a:r>
            <a:r>
              <a:rPr lang="en-US" sz="2800" dirty="0" err="1" smtClean="0"/>
              <a:t>givenness</a:t>
            </a:r>
            <a:r>
              <a:rPr lang="en-US" sz="2800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(Baumann &amp; </a:t>
            </a:r>
            <a:r>
              <a:rPr lang="en-US" sz="2000" dirty="0" err="1" smtClean="0">
                <a:solidFill>
                  <a:schemeClr val="accent6"/>
                </a:solidFill>
              </a:rPr>
              <a:t>Riester</a:t>
            </a:r>
            <a:r>
              <a:rPr lang="en-US" sz="2000" dirty="0" smtClean="0">
                <a:solidFill>
                  <a:schemeClr val="accent6"/>
                </a:solidFill>
              </a:rPr>
              <a:t> 2012, 2013)</a:t>
            </a:r>
            <a:endParaRPr lang="en-US" sz="2800" dirty="0" smtClean="0">
              <a:solidFill>
                <a:schemeClr val="accent6"/>
              </a:solidFill>
            </a:endParaRPr>
          </a:p>
          <a:p>
            <a:pPr marL="548640" indent="-274320"/>
            <a:r>
              <a:rPr lang="en-US" sz="2800" dirty="0" smtClean="0"/>
              <a:t>Acoustic measures: intensity,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f0 </a:t>
            </a:r>
            <a:r>
              <a:rPr lang="en-US" sz="2800" dirty="0"/>
              <a:t>max &amp; </a:t>
            </a:r>
            <a:r>
              <a:rPr lang="en-US" sz="2800" dirty="0" smtClean="0"/>
              <a:t>range, duration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47</a:t>
            </a:fld>
            <a:endParaRPr lang="en-US"/>
          </a:p>
        </p:txBody>
      </p: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307118" y="272955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Study 3: Hindi </a:t>
            </a:r>
            <a:br>
              <a:rPr lang="en-US" sz="3600" dirty="0" smtClean="0"/>
            </a:br>
            <a:r>
              <a:rPr lang="en-US" sz="3600" dirty="0" smtClean="0"/>
              <a:t>communicative </a:t>
            </a:r>
            <a:r>
              <a:rPr lang="en-US" sz="3600" dirty="0"/>
              <a:t>/ </a:t>
            </a:r>
            <a:r>
              <a:rPr lang="en-US" sz="3600" dirty="0" smtClean="0"/>
              <a:t>attentional prominence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61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561076"/>
            <a:ext cx="9872871" cy="43893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Factors that significantly boosted avg. prominence:</a:t>
            </a:r>
          </a:p>
          <a:p>
            <a:pPr marL="548640" indent="-274320"/>
            <a:r>
              <a:rPr lang="en-US" sz="2800" dirty="0" smtClean="0"/>
              <a:t>emphatic marker </a:t>
            </a:r>
            <a:r>
              <a:rPr lang="en-US" sz="2800" i="1" dirty="0" err="1" smtClean="0"/>
              <a:t>hii</a:t>
            </a:r>
            <a:endParaRPr lang="en-US" sz="2800" i="1" dirty="0" smtClean="0"/>
          </a:p>
          <a:p>
            <a:pPr marL="548640" indent="-274320"/>
            <a:r>
              <a:rPr lang="en-US" sz="2800" dirty="0" smtClean="0"/>
              <a:t>pre-verbal, post-posed</a:t>
            </a:r>
          </a:p>
          <a:p>
            <a:pPr marL="548640" indent="-274320"/>
            <a:r>
              <a:rPr lang="en-US" sz="2800" dirty="0" smtClean="0"/>
              <a:t>Referentially new words and proper nouns </a:t>
            </a:r>
          </a:p>
          <a:p>
            <a:pPr marL="548640" indent="-274320"/>
            <a:r>
              <a:rPr lang="en-US" sz="2800" dirty="0" smtClean="0"/>
              <a:t>intensity,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f0 </a:t>
            </a:r>
            <a:r>
              <a:rPr lang="en-US" sz="2800" dirty="0" smtClean="0"/>
              <a:t>max  (not duration)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Unexpected effect: lexically new words had lower prominence than lexically given words.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Repeated lexical mention may be a strategy for emphasis.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48</a:t>
            </a:fld>
            <a:endParaRPr lang="en-US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307118" y="272955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Study 3: Hindi </a:t>
            </a:r>
            <a:br>
              <a:rPr lang="en-US" sz="3600" dirty="0" smtClean="0"/>
            </a:br>
            <a:r>
              <a:rPr lang="en-US" sz="3600" dirty="0" smtClean="0"/>
              <a:t>communicative </a:t>
            </a:r>
            <a:r>
              <a:rPr lang="en-US" sz="3600" dirty="0"/>
              <a:t>/ </a:t>
            </a:r>
            <a:r>
              <a:rPr lang="en-US" sz="3600" dirty="0" smtClean="0"/>
              <a:t>attentional prominence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40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561076"/>
            <a:ext cx="9872871" cy="43893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Factors that significantly boosted avg. prominence:</a:t>
            </a:r>
          </a:p>
          <a:p>
            <a:pPr marL="548640" indent="-274320"/>
            <a:r>
              <a:rPr lang="en-US" sz="2800" dirty="0" smtClean="0"/>
              <a:t>emphatic marker </a:t>
            </a:r>
            <a:r>
              <a:rPr lang="en-US" sz="2800" i="1" dirty="0" err="1" smtClean="0"/>
              <a:t>hii</a:t>
            </a:r>
            <a:endParaRPr lang="en-US" sz="2800" i="1" dirty="0" smtClean="0"/>
          </a:p>
          <a:p>
            <a:pPr marL="548640" indent="-274320"/>
            <a:r>
              <a:rPr lang="en-US" sz="2800" dirty="0" smtClean="0"/>
              <a:t>pre-verbal, post-posed </a:t>
            </a:r>
          </a:p>
          <a:p>
            <a:pPr marL="548640" indent="-274320"/>
            <a:r>
              <a:rPr lang="en-US" sz="2800" dirty="0" smtClean="0"/>
              <a:t>Ref.-new &amp; </a:t>
            </a:r>
            <a:r>
              <a:rPr lang="en-US" sz="2800" dirty="0" err="1" smtClean="0"/>
              <a:t>lex</a:t>
            </a:r>
            <a:r>
              <a:rPr lang="en-US" sz="2800" dirty="0" smtClean="0"/>
              <a:t>.-given words, proper nouns </a:t>
            </a:r>
          </a:p>
          <a:p>
            <a:pPr marL="548640" indent="-274320"/>
            <a:r>
              <a:rPr lang="en-US" sz="2800" dirty="0" smtClean="0"/>
              <a:t>intensity,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f0 </a:t>
            </a:r>
            <a:r>
              <a:rPr lang="en-US" sz="2800" dirty="0" smtClean="0"/>
              <a:t>max  (not duration)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49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472751" y="2129051"/>
            <a:ext cx="614149" cy="9962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69039" y="2347415"/>
            <a:ext cx="468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Lexico</a:t>
            </a:r>
            <a:r>
              <a:rPr lang="en-US" sz="2800" b="1" dirty="0" smtClean="0">
                <a:solidFill>
                  <a:schemeClr val="accent2"/>
                </a:solidFill>
              </a:rPr>
              <a:t>-syntactic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0932" y="3232530"/>
            <a:ext cx="2844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IS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8524" y="3856035"/>
            <a:ext cx="35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Acoustic 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307118" y="272955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Study 3: Hindi </a:t>
            </a:r>
            <a:br>
              <a:rPr lang="en-US" sz="3600" dirty="0" smtClean="0"/>
            </a:br>
            <a:r>
              <a:rPr lang="en-US" sz="3600" dirty="0" smtClean="0"/>
              <a:t>communicative </a:t>
            </a:r>
            <a:r>
              <a:rPr lang="en-US" sz="3600" dirty="0"/>
              <a:t>/ </a:t>
            </a:r>
            <a:r>
              <a:rPr lang="en-US" sz="3600" dirty="0" smtClean="0"/>
              <a:t>attentional prominence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92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models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Early work on English…</a:t>
            </a:r>
          </a:p>
          <a:p>
            <a:pPr marL="45720" indent="0">
              <a:buNone/>
            </a:pPr>
            <a:r>
              <a:rPr lang="en-US" sz="3200" dirty="0" smtClean="0"/>
              <a:t>Phrasal accent is assigned to the rightmost stressed word.</a:t>
            </a:r>
          </a:p>
          <a:p>
            <a:pPr marL="45720" indent="0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800" i="1" dirty="0" smtClean="0"/>
              <a:t>We saw some good </a:t>
            </a:r>
            <a:r>
              <a:rPr lang="en-US" sz="2800" i="1" dirty="0" smtClean="0">
                <a:solidFill>
                  <a:schemeClr val="accent4"/>
                </a:solidFill>
              </a:rPr>
              <a:t>MOVIES</a:t>
            </a:r>
            <a:r>
              <a:rPr lang="en-US" sz="2800" i="1" dirty="0" smtClean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rgbClr val="00B0F0"/>
              </a:solidFill>
            </a:endParaRPr>
          </a:p>
          <a:p>
            <a:pPr marL="45720" indent="0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800" i="1" dirty="0" smtClean="0"/>
              <a:t>I </a:t>
            </a:r>
            <a:r>
              <a:rPr lang="en-US" sz="2800" i="1" dirty="0"/>
              <a:t>bought a </a:t>
            </a:r>
            <a:r>
              <a:rPr lang="en-US" sz="2800" i="1" dirty="0" smtClean="0">
                <a:solidFill>
                  <a:schemeClr val="accent4"/>
                </a:solidFill>
              </a:rPr>
              <a:t>POODLE</a:t>
            </a:r>
            <a:r>
              <a:rPr lang="en-US" sz="2800" i="1" dirty="0" smtClean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561076"/>
            <a:ext cx="9872871" cy="43893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Factors that significantly boosted avg. prominence:</a:t>
            </a:r>
          </a:p>
          <a:p>
            <a:pPr marL="548640" indent="-274320"/>
            <a:r>
              <a:rPr lang="en-US" sz="2800" dirty="0" smtClean="0"/>
              <a:t>emphatic marker </a:t>
            </a:r>
            <a:r>
              <a:rPr lang="en-US" sz="2800" i="1" dirty="0" err="1" smtClean="0"/>
              <a:t>hii</a:t>
            </a:r>
            <a:endParaRPr lang="en-US" sz="2800" i="1" dirty="0" smtClean="0"/>
          </a:p>
          <a:p>
            <a:pPr marL="548640" indent="-274320"/>
            <a:r>
              <a:rPr lang="en-US" sz="2800" dirty="0" smtClean="0"/>
              <a:t>pre-verbal, post-posed </a:t>
            </a:r>
          </a:p>
          <a:p>
            <a:pPr marL="548640" indent="-274320"/>
            <a:r>
              <a:rPr lang="en-US" sz="2800" dirty="0" smtClean="0"/>
              <a:t>Ref.-new &amp; </a:t>
            </a:r>
            <a:r>
              <a:rPr lang="en-US" sz="2800" dirty="0" err="1" smtClean="0"/>
              <a:t>lex</a:t>
            </a:r>
            <a:r>
              <a:rPr lang="en-US" sz="2800" dirty="0" smtClean="0"/>
              <a:t>.-given words, proper nouns </a:t>
            </a:r>
          </a:p>
          <a:p>
            <a:pPr marL="548640" indent="-274320"/>
            <a:r>
              <a:rPr lang="en-US" sz="2800" dirty="0" smtClean="0"/>
              <a:t>intensity,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f0 </a:t>
            </a:r>
            <a:r>
              <a:rPr lang="en-US" sz="2800" dirty="0" smtClean="0"/>
              <a:t>max  (not duration)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In Hindi, lexical, structural, and acoustic prominence align with IS prominence, as attentional foci.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50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472751" y="2129051"/>
            <a:ext cx="614149" cy="9962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69039" y="2347415"/>
            <a:ext cx="468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Lexico</a:t>
            </a:r>
            <a:r>
              <a:rPr lang="en-US" sz="2800" b="1" dirty="0" smtClean="0">
                <a:solidFill>
                  <a:schemeClr val="accent2"/>
                </a:solidFill>
              </a:rPr>
              <a:t>-syntactic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0932" y="3232530"/>
            <a:ext cx="2844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IS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8524" y="3856035"/>
            <a:ext cx="35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Acoustic  prominence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2" name="Title 4"/>
          <p:cNvSpPr>
            <a:spLocks noGrp="1"/>
          </p:cNvSpPr>
          <p:nvPr>
            <p:ph type="title"/>
          </p:nvPr>
        </p:nvSpPr>
        <p:spPr>
          <a:xfrm>
            <a:off x="307118" y="272955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Study 3: Hindi </a:t>
            </a:r>
            <a:br>
              <a:rPr lang="en-US" sz="3600" dirty="0" smtClean="0"/>
            </a:br>
            <a:r>
              <a:rPr lang="en-US" sz="3600" dirty="0" smtClean="0"/>
              <a:t>communicative </a:t>
            </a:r>
            <a:r>
              <a:rPr lang="en-US" sz="3600" dirty="0"/>
              <a:t>/ </a:t>
            </a:r>
            <a:r>
              <a:rPr lang="en-US" sz="3600" dirty="0" smtClean="0"/>
              <a:t>attentional prominence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96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Conflicting evidence for IS effects on intonation, resolved under a Prominence model.</a:t>
            </a:r>
          </a:p>
          <a:p>
            <a:r>
              <a:rPr lang="en-US" sz="2400" dirty="0" smtClean="0"/>
              <a:t>The Prominence Principle requires alignment of communicative prominence with “surface” prominence: lexical, syntactic, phonological, phonetic</a:t>
            </a:r>
          </a:p>
          <a:p>
            <a:r>
              <a:rPr lang="en-US" sz="2400" dirty="0" smtClean="0"/>
              <a:t>Perceptual prominence ratings support the Prominence model in Hindi, which predicts the observed interaction of word order and focus on acoustic prominence.</a:t>
            </a:r>
          </a:p>
          <a:p>
            <a:r>
              <a:rPr lang="en-US" sz="2400" dirty="0" smtClean="0"/>
              <a:t>Evidence for prominence alignment requires richly varying and expressive speech materials  --</a:t>
            </a:r>
            <a:r>
              <a:rPr lang="en-US" sz="2400" i="1" dirty="0" smtClean="0"/>
              <a:t> a  methodological challenge!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doing 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74320"/>
            <a:r>
              <a:rPr lang="en-US" sz="3200" dirty="0" smtClean="0"/>
              <a:t>New study comparing Hindi &amp; Russian: </a:t>
            </a:r>
          </a:p>
          <a:p>
            <a:pPr marL="731520" lvl="1" indent="-274320"/>
            <a:r>
              <a:rPr lang="en-US" sz="2800" dirty="0" smtClean="0"/>
              <a:t>Prominence rating with longer, intact narratives </a:t>
            </a:r>
          </a:p>
          <a:p>
            <a:pPr marL="731520" lvl="1" indent="-274320"/>
            <a:r>
              <a:rPr lang="en-US" sz="2800" dirty="0" smtClean="0"/>
              <a:t>more ex-situ word order </a:t>
            </a:r>
          </a:p>
          <a:p>
            <a:pPr marL="731520" lvl="1" indent="-274320"/>
            <a:r>
              <a:rPr lang="en-US" sz="2800" dirty="0" smtClean="0"/>
              <a:t>add </a:t>
            </a:r>
            <a:r>
              <a:rPr lang="en-US" sz="2800" dirty="0" err="1" smtClean="0"/>
              <a:t>animacy</a:t>
            </a:r>
            <a:r>
              <a:rPr lang="en-US" sz="2800" dirty="0" smtClean="0"/>
              <a:t>, grammatical status to model</a:t>
            </a:r>
          </a:p>
          <a:p>
            <a:pPr lvl="1" indent="0" algn="r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Luchkina, Rimzhim, </a:t>
            </a:r>
            <a:r>
              <a:rPr lang="en-US" sz="2000" dirty="0" err="1" smtClean="0">
                <a:solidFill>
                  <a:schemeClr val="accent6"/>
                </a:solidFill>
              </a:rPr>
              <a:t>Puri</a:t>
            </a:r>
            <a:r>
              <a:rPr lang="en-US" sz="2000" dirty="0" smtClean="0">
                <a:solidFill>
                  <a:schemeClr val="accent6"/>
                </a:solidFill>
              </a:rPr>
              <a:t> &amp; Cole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marL="365760" indent="-274320">
              <a:lnSpc>
                <a:spcPct val="100000"/>
              </a:lnSpc>
            </a:pPr>
            <a:r>
              <a:rPr lang="en-US" sz="3200" dirty="0" smtClean="0"/>
              <a:t>Study examining how speaker affect competes with linguistic prominence for prosodic expression in American English. </a:t>
            </a:r>
            <a:r>
              <a:rPr lang="en-US" sz="3200" dirty="0"/>
              <a:t> </a:t>
            </a:r>
            <a:r>
              <a:rPr lang="en-US" dirty="0" smtClean="0"/>
              <a:t>	                  </a:t>
            </a:r>
            <a:r>
              <a:rPr lang="en-US" sz="2000" dirty="0" smtClean="0">
                <a:solidFill>
                  <a:schemeClr val="accent6"/>
                </a:solidFill>
              </a:rPr>
              <a:t>Im, Cole &amp; Baumann </a:t>
            </a:r>
            <a:r>
              <a:rPr lang="en-US" sz="2000" i="1" dirty="0" smtClean="0">
                <a:solidFill>
                  <a:schemeClr val="accent6"/>
                </a:solidFill>
              </a:rPr>
              <a:t>Speech Prosody 2018</a:t>
            </a:r>
          </a:p>
          <a:p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2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Accent marks </a:t>
            </a:r>
            <a:r>
              <a:rPr lang="en-US" sz="3200" dirty="0" smtClean="0">
                <a:solidFill>
                  <a:schemeClr val="accent4"/>
                </a:solidFill>
              </a:rPr>
              <a:t>new</a:t>
            </a:r>
            <a:r>
              <a:rPr lang="en-US" sz="3200" dirty="0" smtClean="0"/>
              <a:t> information; </a:t>
            </a:r>
            <a:r>
              <a:rPr lang="en-US" sz="3200" dirty="0"/>
              <a:t>given </a:t>
            </a:r>
            <a:r>
              <a:rPr lang="en-US" sz="3200" dirty="0" smtClean="0"/>
              <a:t>information is unaccented.</a:t>
            </a:r>
          </a:p>
          <a:p>
            <a:pPr marL="45720" indent="0">
              <a:buNone/>
            </a:pPr>
            <a:r>
              <a:rPr lang="en-US" sz="3200" dirty="0" smtClean="0"/>
              <a:t> 	</a:t>
            </a:r>
            <a:r>
              <a:rPr lang="en-US" sz="2800" i="1" dirty="0" smtClean="0"/>
              <a:t>There are </a:t>
            </a:r>
            <a:r>
              <a:rPr lang="en-US" sz="2800" i="1" dirty="0" smtClean="0">
                <a:solidFill>
                  <a:schemeClr val="accent4"/>
                </a:solidFill>
              </a:rPr>
              <a:t>MOVIES</a:t>
            </a:r>
            <a:r>
              <a:rPr lang="en-US" sz="2800" i="1" dirty="0" smtClean="0">
                <a:solidFill>
                  <a:srgbClr val="00B0F0"/>
                </a:solidFill>
              </a:rPr>
              <a:t>,</a:t>
            </a:r>
            <a:r>
              <a:rPr lang="en-US" sz="2800" i="1" dirty="0" smtClean="0"/>
              <a:t> </a:t>
            </a:r>
            <a:r>
              <a:rPr lang="en-US" sz="2800" i="1" dirty="0"/>
              <a:t>and </a:t>
            </a:r>
            <a:r>
              <a:rPr lang="en-US" sz="2800" i="1" dirty="0" smtClean="0"/>
              <a:t>there are good</a:t>
            </a:r>
            <a:r>
              <a:rPr lang="en-US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>
                <a:solidFill>
                  <a:schemeClr val="accent4"/>
                </a:solidFill>
              </a:rPr>
              <a:t>MOVIES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800" i="1" dirty="0" smtClean="0"/>
              <a:t>	I </a:t>
            </a:r>
            <a:r>
              <a:rPr lang="en-US" sz="2800" i="1" dirty="0"/>
              <a:t>bought a </a:t>
            </a:r>
            <a:r>
              <a:rPr lang="en-US" sz="2800" i="1" dirty="0" smtClean="0">
                <a:solidFill>
                  <a:schemeClr val="accent4"/>
                </a:solidFill>
              </a:rPr>
              <a:t>POODLE</a:t>
            </a:r>
            <a:r>
              <a:rPr lang="en-US" sz="2800" i="1" dirty="0" smtClean="0">
                <a:solidFill>
                  <a:srgbClr val="00B0F0"/>
                </a:solidFill>
              </a:rPr>
              <a:t>, </a:t>
            </a:r>
            <a:r>
              <a:rPr lang="en-US" sz="2800" i="1" dirty="0"/>
              <a:t>because I’ve always </a:t>
            </a:r>
            <a:r>
              <a:rPr lang="en-US" sz="2800" i="1" dirty="0" smtClean="0"/>
              <a:t>wanted a </a:t>
            </a:r>
            <a:r>
              <a:rPr lang="en-US" sz="2800" i="1" dirty="0" smtClean="0">
                <a:solidFill>
                  <a:schemeClr val="accent4"/>
                </a:solidFill>
              </a:rPr>
              <a:t>DOG</a:t>
            </a:r>
            <a:r>
              <a:rPr lang="en-US" sz="2800" i="1" dirty="0" smtClean="0">
                <a:solidFill>
                  <a:srgbClr val="00B0F0"/>
                </a:solidFill>
              </a:rPr>
              <a:t>.</a:t>
            </a:r>
          </a:p>
          <a:p>
            <a:pPr marL="45720" indent="0">
              <a:buNone/>
            </a:pPr>
            <a:endParaRPr lang="en-US" sz="2800" i="1" dirty="0">
              <a:solidFill>
                <a:srgbClr val="00B0F0"/>
              </a:solidFill>
            </a:endParaRPr>
          </a:p>
          <a:p>
            <a:pPr marL="45720" indent="0" algn="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Chafe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1976; Halliday, 1967;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Bolinger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1961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Accent </a:t>
            </a:r>
            <a:r>
              <a:rPr lang="en-US" dirty="0" smtClean="0"/>
              <a:t>models 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Accent marks </a:t>
            </a:r>
            <a:r>
              <a:rPr lang="en-US" sz="3200" dirty="0" smtClean="0">
                <a:solidFill>
                  <a:schemeClr val="accent4"/>
                </a:solidFill>
              </a:rPr>
              <a:t>new</a:t>
            </a:r>
            <a:r>
              <a:rPr lang="en-US" sz="3200" dirty="0" smtClean="0"/>
              <a:t> information; </a:t>
            </a:r>
            <a:r>
              <a:rPr lang="en-US" sz="3200" dirty="0"/>
              <a:t>given </a:t>
            </a:r>
            <a:r>
              <a:rPr lang="en-US" sz="3200" dirty="0" smtClean="0"/>
              <a:t>information is unaccented:</a:t>
            </a:r>
          </a:p>
          <a:p>
            <a:pPr marL="45720" indent="0">
              <a:buNone/>
            </a:pPr>
            <a:r>
              <a:rPr lang="en-US" sz="3200" dirty="0" smtClean="0"/>
              <a:t> 	</a:t>
            </a:r>
            <a:r>
              <a:rPr lang="en-US" sz="2800" i="1" dirty="0" smtClean="0"/>
              <a:t>There are </a:t>
            </a:r>
            <a:r>
              <a:rPr lang="en-US" sz="2800" i="1" dirty="0" smtClean="0">
                <a:solidFill>
                  <a:schemeClr val="accent4"/>
                </a:solidFill>
              </a:rPr>
              <a:t>MOVIES</a:t>
            </a:r>
            <a:r>
              <a:rPr lang="en-US" sz="2800" i="1" dirty="0" smtClean="0">
                <a:solidFill>
                  <a:srgbClr val="00B0F0"/>
                </a:solidFill>
              </a:rPr>
              <a:t>,</a:t>
            </a:r>
            <a:r>
              <a:rPr lang="en-US" sz="2800" i="1" dirty="0" smtClean="0"/>
              <a:t> </a:t>
            </a:r>
            <a:r>
              <a:rPr lang="en-US" sz="2800" i="1" dirty="0"/>
              <a:t>and </a:t>
            </a:r>
            <a:r>
              <a:rPr lang="en-US" sz="2800" i="1" dirty="0" smtClean="0"/>
              <a:t>there are </a:t>
            </a:r>
            <a:r>
              <a:rPr lang="en-US" sz="2800" i="1" dirty="0">
                <a:solidFill>
                  <a:schemeClr val="accent4"/>
                </a:solidFill>
              </a:rPr>
              <a:t>GOOD</a:t>
            </a:r>
            <a:r>
              <a:rPr lang="en-US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/>
              <a:t>movies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800" i="1" dirty="0" smtClean="0"/>
              <a:t>	I </a:t>
            </a:r>
            <a:r>
              <a:rPr lang="en-US" sz="2800" i="1" dirty="0"/>
              <a:t>bought a </a:t>
            </a:r>
            <a:r>
              <a:rPr lang="en-US" sz="2800" i="1" dirty="0" smtClean="0">
                <a:solidFill>
                  <a:schemeClr val="accent4"/>
                </a:solidFill>
              </a:rPr>
              <a:t>POODLE</a:t>
            </a:r>
            <a:r>
              <a:rPr lang="en-US" sz="2800" i="1" dirty="0" smtClean="0">
                <a:solidFill>
                  <a:srgbClr val="00B0F0"/>
                </a:solidFill>
              </a:rPr>
              <a:t>, </a:t>
            </a:r>
            <a:r>
              <a:rPr lang="en-US" sz="2800" i="1" dirty="0"/>
              <a:t>because I’ve always </a:t>
            </a:r>
            <a:r>
              <a:rPr lang="en-US" sz="2800" i="1" dirty="0">
                <a:solidFill>
                  <a:schemeClr val="accent4"/>
                </a:solidFill>
              </a:rPr>
              <a:t>WANTED</a:t>
            </a:r>
            <a:r>
              <a:rPr lang="en-US" sz="2800" i="1" dirty="0"/>
              <a:t> a dog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" indent="0" algn="r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Chafe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1976; Halliday, 1967;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Bolinger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1961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7</a:t>
            </a:fld>
            <a:endParaRPr lang="en-US"/>
          </a:p>
        </p:txBody>
      </p:sp>
      <p:sp>
        <p:nvSpPr>
          <p:cNvPr id="7" name="Curved Down Arrow 6"/>
          <p:cNvSpPr/>
          <p:nvPr/>
        </p:nvSpPr>
        <p:spPr>
          <a:xfrm flipH="1">
            <a:off x="7370529" y="2301370"/>
            <a:ext cx="790833" cy="2471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8934113" y="2915519"/>
            <a:ext cx="790833" cy="2471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579247"/>
            <a:ext cx="9872871" cy="1714328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 smtClean="0"/>
              <a:t>A later development: Accent type distinguishes focus type</a:t>
            </a:r>
          </a:p>
          <a:p>
            <a:pPr marL="4572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smtClean="0"/>
              <a:t>H* for informational focus; L+H* for contrastive focus</a:t>
            </a:r>
          </a:p>
          <a:p>
            <a:pPr marL="4572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Pierrehumbert &amp; Hirschberg 1990; Ito &amp; Speer 2008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31647" y="3771728"/>
            <a:ext cx="4632425" cy="14957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accent1"/>
                </a:solidFill>
              </a:rPr>
              <a:t>Q: How was the story leaked?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                                               </a:t>
            </a:r>
            <a:r>
              <a:rPr lang="en-US" sz="2800" dirty="0" smtClean="0">
                <a:solidFill>
                  <a:schemeClr val="accent4"/>
                </a:solidFill>
              </a:rPr>
              <a:t>H*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A: Terry phoned the </a:t>
            </a:r>
            <a:r>
              <a:rPr lang="en-US" sz="2800" dirty="0">
                <a:solidFill>
                  <a:schemeClr val="accent4"/>
                </a:solidFill>
              </a:rPr>
              <a:t>reporter</a:t>
            </a:r>
            <a:r>
              <a:rPr lang="en-US" sz="2800" b="1" dirty="0" smtClean="0">
                <a:solidFill>
                  <a:schemeClr val="accent1"/>
                </a:solidFill>
              </a:rPr>
              <a:t>.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5392" y="3776674"/>
            <a:ext cx="4580356" cy="14957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accent1"/>
                </a:solidFill>
              </a:rPr>
              <a:t>Q: Did Jonah leak the story?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       </a:t>
            </a:r>
            <a:r>
              <a:rPr lang="en-US" sz="2800" dirty="0" smtClean="0">
                <a:solidFill>
                  <a:schemeClr val="accent2"/>
                </a:solidFill>
              </a:rPr>
              <a:t>L+H*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A: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Terry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phoned the reporter</a:t>
            </a:r>
            <a:r>
              <a:rPr lang="en-US" sz="2800" b="1" dirty="0" smtClean="0">
                <a:solidFill>
                  <a:schemeClr val="accent1"/>
                </a:solidFill>
              </a:rPr>
              <a:t>.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76" y="1402308"/>
            <a:ext cx="10317166" cy="23694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Later yet…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Prenuclear</a:t>
            </a:r>
            <a:r>
              <a:rPr lang="en-US" dirty="0" smtClean="0"/>
              <a:t> accent patterns can distinguish focus breadth</a:t>
            </a:r>
          </a:p>
          <a:p>
            <a:pPr marL="45720" indent="0">
              <a:buNone/>
            </a:pPr>
            <a:r>
              <a:rPr lang="en-US" sz="2600" dirty="0" err="1" smtClean="0"/>
              <a:t>Prenuclear</a:t>
            </a:r>
            <a:r>
              <a:rPr lang="en-US" sz="2600" dirty="0" smtClean="0"/>
              <a:t> accent is ok with broad VP focus, but not with narrow </a:t>
            </a:r>
            <a:r>
              <a:rPr lang="en-US" sz="2600" dirty="0" err="1" smtClean="0"/>
              <a:t>Obj</a:t>
            </a:r>
            <a:r>
              <a:rPr lang="en-US" sz="2600" dirty="0" smtClean="0"/>
              <a:t> focus</a:t>
            </a:r>
          </a:p>
          <a:p>
            <a:pPr marL="45720" indent="0" algn="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Selkirk 1995; Breen et al. 2010; Bishop 2017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June 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SALA Konstanz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256E-D35F-44EC-B339-BF36BE17163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63464" y="4031036"/>
            <a:ext cx="4891732" cy="1538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accent1"/>
                </a:solidFill>
              </a:rPr>
              <a:t>Q: What did Robert borrow?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A:  He borrowed [the </a:t>
            </a:r>
            <a:r>
              <a:rPr lang="en-US" sz="2800" b="1" dirty="0" smtClean="0">
                <a:solidFill>
                  <a:schemeClr val="accent1"/>
                </a:solidFill>
              </a:rPr>
              <a:t>SALT</a:t>
            </a:r>
            <a:r>
              <a:rPr lang="en-US" sz="2800" dirty="0" smtClean="0">
                <a:solidFill>
                  <a:schemeClr val="accent1"/>
                </a:solidFill>
              </a:rPr>
              <a:t>]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FOC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>
                <a:solidFill>
                  <a:schemeClr val="accent1"/>
                </a:solidFill>
              </a:rPr>
              <a:t>He </a:t>
            </a:r>
            <a:r>
              <a:rPr lang="en-US" sz="2800" b="1" dirty="0" smtClean="0">
                <a:solidFill>
                  <a:srgbClr val="FF0000"/>
                </a:solidFill>
              </a:rPr>
              <a:t>borrowed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[the </a:t>
            </a:r>
            <a:r>
              <a:rPr lang="en-US" sz="2800" b="1" dirty="0" smtClean="0">
                <a:solidFill>
                  <a:schemeClr val="accent1"/>
                </a:solidFill>
              </a:rPr>
              <a:t>SALT</a:t>
            </a:r>
            <a:r>
              <a:rPr lang="en-US" sz="2800" dirty="0" smtClean="0">
                <a:solidFill>
                  <a:schemeClr val="accent1"/>
                </a:solidFill>
              </a:rPr>
              <a:t>]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FOC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410" y="4031035"/>
            <a:ext cx="4891732" cy="1538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accent1"/>
                </a:solidFill>
              </a:rPr>
              <a:t>Q: What did Robert do?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A:  He [borrowed the </a:t>
            </a:r>
            <a:r>
              <a:rPr lang="en-US" sz="2800" b="1" dirty="0" smtClean="0">
                <a:solidFill>
                  <a:schemeClr val="accent1"/>
                </a:solidFill>
              </a:rPr>
              <a:t>SALT</a:t>
            </a:r>
            <a:r>
              <a:rPr lang="en-US" sz="2800" dirty="0" smtClean="0">
                <a:solidFill>
                  <a:schemeClr val="accent1"/>
                </a:solidFill>
              </a:rPr>
              <a:t>]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FOC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       He [</a:t>
            </a:r>
            <a:r>
              <a:rPr lang="en-US" sz="2800" b="1" dirty="0" smtClean="0">
                <a:solidFill>
                  <a:srgbClr val="FF0000"/>
                </a:solidFill>
              </a:rPr>
              <a:t>borrowed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sz="2800" b="1" dirty="0" smtClean="0">
                <a:solidFill>
                  <a:schemeClr val="accent1"/>
                </a:solidFill>
              </a:rPr>
              <a:t>SALT</a:t>
            </a:r>
            <a:r>
              <a:rPr lang="en-US" sz="2800" dirty="0" smtClean="0">
                <a:solidFill>
                  <a:schemeClr val="accent1"/>
                </a:solidFill>
              </a:rPr>
              <a:t>]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FOC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3218</TotalTime>
  <Words>3161</Words>
  <Application>Microsoft Office PowerPoint</Application>
  <PresentationFormat>Widescreen</PresentationFormat>
  <Paragraphs>494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Calibri</vt:lpstr>
      <vt:lpstr>Corbel</vt:lpstr>
      <vt:lpstr>Courier New</vt:lpstr>
      <vt:lpstr>Doulos SIL</vt:lpstr>
      <vt:lpstr>Helvetica Neue</vt:lpstr>
      <vt:lpstr>Times New Roman</vt:lpstr>
      <vt:lpstr>Wingdings</vt:lpstr>
      <vt:lpstr>Basis</vt:lpstr>
      <vt:lpstr>Hindi prosody  through the lens of  prominence theory</vt:lpstr>
      <vt:lpstr>The prosody (or intonation) puzzle</vt:lpstr>
      <vt:lpstr>PowerPoint Presentation</vt:lpstr>
      <vt:lpstr>PowerPoint Presentation</vt:lpstr>
      <vt:lpstr>Accent models  </vt:lpstr>
      <vt:lpstr>Accent models</vt:lpstr>
      <vt:lpstr>Accent models   </vt:lpstr>
      <vt:lpstr>Accent models</vt:lpstr>
      <vt:lpstr>Accent models</vt:lpstr>
      <vt:lpstr>Selective vs. non-selective accenting</vt:lpstr>
      <vt:lpstr>Hindi/Urdu intonation</vt:lpstr>
      <vt:lpstr>Eliciting IS conditions (Puri, 2013 thesis)</vt:lpstr>
      <vt:lpstr>Findings from some prior studies</vt:lpstr>
      <vt:lpstr>Findings from some prior studies**</vt:lpstr>
      <vt:lpstr>Findings from some prior studies**</vt:lpstr>
      <vt:lpstr>Take-home </vt:lpstr>
      <vt:lpstr>Variable &amp; vanishing effects of IS on prosody</vt:lpstr>
      <vt:lpstr>Production variability</vt:lpstr>
      <vt:lpstr>PowerPoint Presentation</vt:lpstr>
      <vt:lpstr>PowerPoint Presentation</vt:lpstr>
      <vt:lpstr>PowerPoint Presentation</vt:lpstr>
      <vt:lpstr>Perceptual uncertainty</vt:lpstr>
      <vt:lpstr>PowerPoint Presentation</vt:lpstr>
      <vt:lpstr>PowerPoint Presentation</vt:lpstr>
      <vt:lpstr>A prominence-based account</vt:lpstr>
      <vt:lpstr>A prominence-based account</vt:lpstr>
      <vt:lpstr>A prominence-based account</vt:lpstr>
      <vt:lpstr>A prominence-based account</vt:lpstr>
      <vt:lpstr>Evidence from prominence rating studies</vt:lpstr>
      <vt:lpstr>Rapid Prosody Transcription</vt:lpstr>
      <vt:lpstr>Study 1: English, French &amp; Spanish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prominence model applied to Hindi</vt:lpstr>
      <vt:lpstr>Rapid Prosody Transcription Study 2: Hindi acoustic prominence</vt:lpstr>
      <vt:lpstr>PowerPoint Presentation</vt:lpstr>
      <vt:lpstr>PowerPoint Presentation</vt:lpstr>
      <vt:lpstr>PowerPoint Presentation</vt:lpstr>
      <vt:lpstr>Study 3: Hindi  communicative / attentional prominence</vt:lpstr>
      <vt:lpstr>PowerPoint Presentation</vt:lpstr>
      <vt:lpstr>Study 3: Hindi  communicative / attentional prominence</vt:lpstr>
      <vt:lpstr>Study 3: Hindi  communicative / attentional prominence</vt:lpstr>
      <vt:lpstr>Study 3: Hindi  communicative / attentional prominence</vt:lpstr>
      <vt:lpstr>Study 3: Hindi  communicative / attentional prominence</vt:lpstr>
      <vt:lpstr>Summing up</vt:lpstr>
      <vt:lpstr>What we’re doing now…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Hindi prosody  through the lens of  prominence theory</dc:title>
  <dc:creator>Jennifer S Cole</dc:creator>
  <cp:lastModifiedBy>Jennifer S Cole</cp:lastModifiedBy>
  <cp:revision>161</cp:revision>
  <dcterms:created xsi:type="dcterms:W3CDTF">2018-06-15T15:32:50Z</dcterms:created>
  <dcterms:modified xsi:type="dcterms:W3CDTF">2018-06-27T18:38:14Z</dcterms:modified>
</cp:coreProperties>
</file>