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675" r:id="rId2"/>
  </p:sldMasterIdLst>
  <p:notesMasterIdLst>
    <p:notesMasterId r:id="rId24"/>
  </p:notesMasterIdLst>
  <p:handoutMasterIdLst>
    <p:handoutMasterId r:id="rId25"/>
  </p:handoutMasterIdLst>
  <p:sldIdLst>
    <p:sldId id="357" r:id="rId3"/>
    <p:sldId id="289" r:id="rId4"/>
    <p:sldId id="358" r:id="rId5"/>
    <p:sldId id="360" r:id="rId6"/>
    <p:sldId id="340" r:id="rId7"/>
    <p:sldId id="369" r:id="rId8"/>
    <p:sldId id="343" r:id="rId9"/>
    <p:sldId id="344" r:id="rId10"/>
    <p:sldId id="363" r:id="rId11"/>
    <p:sldId id="364" r:id="rId12"/>
    <p:sldId id="365" r:id="rId13"/>
    <p:sldId id="361" r:id="rId14"/>
    <p:sldId id="347" r:id="rId15"/>
    <p:sldId id="371" r:id="rId16"/>
    <p:sldId id="370" r:id="rId17"/>
    <p:sldId id="362" r:id="rId18"/>
    <p:sldId id="348" r:id="rId19"/>
    <p:sldId id="350" r:id="rId20"/>
    <p:sldId id="351" r:id="rId21"/>
    <p:sldId id="352" r:id="rId22"/>
    <p:sldId id="334" r:id="rId23"/>
  </p:sldIdLst>
  <p:sldSz cx="16202025" cy="10801350"/>
  <p:notesSz cx="6858000" cy="9144000"/>
  <p:defaultTextStyle>
    <a:defPPr>
      <a:defRPr lang="de-DE"/>
    </a:defPPr>
    <a:lvl1pPr marL="0" algn="l" defTabSz="9842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2130" algn="l" defTabSz="9842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4260" algn="l" defTabSz="9842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6390" algn="l" defTabSz="9842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8520" algn="l" defTabSz="9842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0650" algn="l" defTabSz="9842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52780" algn="l" defTabSz="9842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44911" algn="l" defTabSz="9842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37041" algn="l" defTabSz="9842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53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orient="horz" pos="255">
          <p15:clr>
            <a:srgbClr val="A4A3A4"/>
          </p15:clr>
        </p15:guide>
        <p15:guide id="6" orient="horz" pos="1026">
          <p15:clr>
            <a:srgbClr val="A4A3A4"/>
          </p15:clr>
        </p15:guide>
        <p15:guide id="7" orient="horz" pos="3884">
          <p15:clr>
            <a:srgbClr val="A4A3A4"/>
          </p15:clr>
        </p15:guide>
        <p15:guide id="8" orient="horz" pos="3385">
          <p15:clr>
            <a:srgbClr val="A4A3A4"/>
          </p15:clr>
        </p15:guide>
        <p15:guide id="9" orient="horz" pos="2704">
          <p15:clr>
            <a:srgbClr val="A4A3A4"/>
          </p15:clr>
        </p15:guide>
        <p15:guide id="10" orient="horz" pos="1207">
          <p15:clr>
            <a:srgbClr val="A4A3A4"/>
          </p15:clr>
        </p15:guide>
        <p15:guide id="11" orient="horz" pos="1525">
          <p15:clr>
            <a:srgbClr val="A4A3A4"/>
          </p15:clr>
        </p15:guide>
        <p15:guide id="12" orient="horz" pos="1480">
          <p15:clr>
            <a:srgbClr val="A4A3A4"/>
          </p15:clr>
        </p15:guide>
        <p15:guide id="13" orient="horz" pos="3067">
          <p15:clr>
            <a:srgbClr val="A4A3A4"/>
          </p15:clr>
        </p15:guide>
        <p15:guide id="14" orient="horz" pos="1979">
          <p15:clr>
            <a:srgbClr val="A4A3A4"/>
          </p15:clr>
        </p15:guide>
        <p15:guide id="15" pos="2925">
          <p15:clr>
            <a:srgbClr val="A4A3A4"/>
          </p15:clr>
        </p15:guide>
        <p15:guide id="16" pos="2835">
          <p15:clr>
            <a:srgbClr val="A4A3A4"/>
          </p15:clr>
        </p15:guide>
        <p15:guide id="17" pos="2245">
          <p15:clr>
            <a:srgbClr val="A4A3A4"/>
          </p15:clr>
        </p15:guide>
        <p15:guide id="18" pos="2154">
          <p15:clr>
            <a:srgbClr val="A4A3A4"/>
          </p15:clr>
        </p15:guide>
        <p15:guide id="19" pos="1565">
          <p15:clr>
            <a:srgbClr val="A4A3A4"/>
          </p15:clr>
        </p15:guide>
        <p15:guide id="20" pos="1474">
          <p15:clr>
            <a:srgbClr val="A4A3A4"/>
          </p15:clr>
        </p15:guide>
        <p15:guide id="21" pos="884">
          <p15:clr>
            <a:srgbClr val="A4A3A4"/>
          </p15:clr>
        </p15:guide>
        <p15:guide id="22" pos="793">
          <p15:clr>
            <a:srgbClr val="A4A3A4"/>
          </p15:clr>
        </p15:guide>
        <p15:guide id="23" pos="204">
          <p15:clr>
            <a:srgbClr val="A4A3A4"/>
          </p15:clr>
        </p15:guide>
        <p15:guide id="24" pos="3515">
          <p15:clr>
            <a:srgbClr val="A4A3A4"/>
          </p15:clr>
        </p15:guide>
        <p15:guide id="25" pos="3606">
          <p15:clr>
            <a:srgbClr val="A4A3A4"/>
          </p15:clr>
        </p15:guide>
        <p15:guide id="26" pos="4195">
          <p15:clr>
            <a:srgbClr val="A4A3A4"/>
          </p15:clr>
        </p15:guide>
        <p15:guide id="27" pos="4286">
          <p15:clr>
            <a:srgbClr val="A4A3A4"/>
          </p15:clr>
        </p15:guide>
        <p15:guide id="28" pos="4876">
          <p15:clr>
            <a:srgbClr val="A4A3A4"/>
          </p15:clr>
        </p15:guide>
        <p15:guide id="29" pos="4967">
          <p15:clr>
            <a:srgbClr val="A4A3A4"/>
          </p15:clr>
        </p15:guide>
        <p15:guide id="30" pos="5556">
          <p15:clr>
            <a:srgbClr val="A4A3A4"/>
          </p15:clr>
        </p15:guide>
        <p15:guide id="31" orient="horz" pos="3475">
          <p15:clr>
            <a:srgbClr val="A4A3A4"/>
          </p15:clr>
        </p15:guide>
        <p15:guide id="32" orient="horz" pos="1974">
          <p15:clr>
            <a:srgbClr val="A4A3A4"/>
          </p15:clr>
        </p15:guide>
        <p15:guide id="33" orient="horz" pos="6046">
          <p15:clr>
            <a:srgbClr val="A4A3A4"/>
          </p15:clr>
        </p15:guide>
        <p15:guide id="34" orient="horz" pos="6618">
          <p15:clr>
            <a:srgbClr val="A4A3A4"/>
          </p15:clr>
        </p15:guide>
        <p15:guide id="35" orient="horz" pos="5190">
          <p15:clr>
            <a:srgbClr val="A4A3A4"/>
          </p15:clr>
        </p15:guide>
        <p15:guide id="36" orient="horz" pos="401">
          <p15:clr>
            <a:srgbClr val="A4A3A4"/>
          </p15:clr>
        </p15:guide>
        <p15:guide id="37" orient="horz" pos="1617">
          <p15:clr>
            <a:srgbClr val="A4A3A4"/>
          </p15:clr>
        </p15:guide>
        <p15:guide id="38" orient="horz" pos="6119">
          <p15:clr>
            <a:srgbClr val="A4A3A4"/>
          </p15:clr>
        </p15:guide>
        <p15:guide id="39" orient="horz" pos="5332">
          <p15:clr>
            <a:srgbClr val="A4A3A4"/>
          </p15:clr>
        </p15:guide>
        <p15:guide id="40" orient="horz" pos="4258">
          <p15:clr>
            <a:srgbClr val="A4A3A4"/>
          </p15:clr>
        </p15:guide>
        <p15:guide id="41" orient="horz" pos="1901">
          <p15:clr>
            <a:srgbClr val="A4A3A4"/>
          </p15:clr>
        </p15:guide>
        <p15:guide id="42" orient="horz" pos="2402">
          <p15:clr>
            <a:srgbClr val="A4A3A4"/>
          </p15:clr>
        </p15:guide>
        <p15:guide id="43" orient="horz" pos="2331">
          <p15:clr>
            <a:srgbClr val="A4A3A4"/>
          </p15:clr>
        </p15:guide>
        <p15:guide id="44" orient="horz" pos="4830">
          <p15:clr>
            <a:srgbClr val="A4A3A4"/>
          </p15:clr>
        </p15:guide>
        <p15:guide id="45" orient="horz" pos="3117">
          <p15:clr>
            <a:srgbClr val="A4A3A4"/>
          </p15:clr>
        </p15:guide>
        <p15:guide id="46" orient="horz" pos="5473">
          <p15:clr>
            <a:srgbClr val="A4A3A4"/>
          </p15:clr>
        </p15:guide>
        <p15:guide id="47" pos="5183">
          <p15:clr>
            <a:srgbClr val="A4A3A4"/>
          </p15:clr>
        </p15:guide>
        <p15:guide id="48" pos="5023">
          <p15:clr>
            <a:srgbClr val="A4A3A4"/>
          </p15:clr>
        </p15:guide>
        <p15:guide id="49" pos="3977">
          <p15:clr>
            <a:srgbClr val="A4A3A4"/>
          </p15:clr>
        </p15:guide>
        <p15:guide id="50" pos="3817">
          <p15:clr>
            <a:srgbClr val="A4A3A4"/>
          </p15:clr>
        </p15:guide>
        <p15:guide id="51" pos="2773">
          <p15:clr>
            <a:srgbClr val="A4A3A4"/>
          </p15:clr>
        </p15:guide>
        <p15:guide id="52" pos="2615">
          <p15:clr>
            <a:srgbClr val="A4A3A4"/>
          </p15:clr>
        </p15:guide>
        <p15:guide id="53" pos="1566">
          <p15:clr>
            <a:srgbClr val="A4A3A4"/>
          </p15:clr>
        </p15:guide>
        <p15:guide id="54" pos="1405">
          <p15:clr>
            <a:srgbClr val="A4A3A4"/>
          </p15:clr>
        </p15:guide>
        <p15:guide id="55" pos="360">
          <p15:clr>
            <a:srgbClr val="A4A3A4"/>
          </p15:clr>
        </p15:guide>
        <p15:guide id="56" pos="6229">
          <p15:clr>
            <a:srgbClr val="A4A3A4"/>
          </p15:clr>
        </p15:guide>
        <p15:guide id="57" pos="6391">
          <p15:clr>
            <a:srgbClr val="A4A3A4"/>
          </p15:clr>
        </p15:guide>
        <p15:guide id="58" pos="7433">
          <p15:clr>
            <a:srgbClr val="A4A3A4"/>
          </p15:clr>
        </p15:guide>
        <p15:guide id="59" pos="7597">
          <p15:clr>
            <a:srgbClr val="A4A3A4"/>
          </p15:clr>
        </p15:guide>
        <p15:guide id="60" pos="8640">
          <p15:clr>
            <a:srgbClr val="A4A3A4"/>
          </p15:clr>
        </p15:guide>
        <p15:guide id="61" pos="8801">
          <p15:clr>
            <a:srgbClr val="A4A3A4"/>
          </p15:clr>
        </p15:guide>
        <p15:guide id="62" pos="98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Office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7" autoAdjust="0"/>
    <p:restoredTop sz="88438" autoAdjust="0"/>
  </p:normalViewPr>
  <p:slideViewPr>
    <p:cSldViewPr showGuides="1">
      <p:cViewPr>
        <p:scale>
          <a:sx n="50" d="100"/>
          <a:sy n="50" d="100"/>
        </p:scale>
        <p:origin x="-1716" y="-144"/>
      </p:cViewPr>
      <p:guideLst>
        <p:guide orient="horz" pos="1253"/>
        <p:guide orient="horz" pos="3838"/>
        <p:guide orient="horz" pos="4201"/>
        <p:guide orient="horz" pos="3294"/>
        <p:guide orient="horz" pos="255"/>
        <p:guide orient="horz" pos="1026"/>
        <p:guide orient="horz" pos="3884"/>
        <p:guide orient="horz" pos="3385"/>
        <p:guide orient="horz" pos="2704"/>
        <p:guide orient="horz" pos="1207"/>
        <p:guide orient="horz" pos="1525"/>
        <p:guide orient="horz" pos="1480"/>
        <p:guide orient="horz" pos="3067"/>
        <p:guide orient="horz" pos="1979"/>
        <p:guide orient="horz" pos="3475"/>
        <p:guide orient="horz" pos="1974"/>
        <p:guide orient="horz" pos="6046"/>
        <p:guide orient="horz" pos="6618"/>
        <p:guide orient="horz" pos="5190"/>
        <p:guide orient="horz" pos="401"/>
        <p:guide orient="horz" pos="1617"/>
        <p:guide orient="horz" pos="6119"/>
        <p:guide orient="horz" pos="5332"/>
        <p:guide orient="horz" pos="4258"/>
        <p:guide orient="horz" pos="1901"/>
        <p:guide orient="horz" pos="2402"/>
        <p:guide orient="horz" pos="2331"/>
        <p:guide orient="horz" pos="4830"/>
        <p:guide orient="horz" pos="3117"/>
        <p:guide orient="horz" pos="5473"/>
        <p:guide pos="2925"/>
        <p:guide pos="2835"/>
        <p:guide pos="2245"/>
        <p:guide pos="2154"/>
        <p:guide pos="1565"/>
        <p:guide pos="1474"/>
        <p:guide pos="884"/>
        <p:guide pos="793"/>
        <p:guide pos="204"/>
        <p:guide pos="3515"/>
        <p:guide pos="3606"/>
        <p:guide pos="4195"/>
        <p:guide pos="4286"/>
        <p:guide pos="4876"/>
        <p:guide pos="4967"/>
        <p:guide pos="5556"/>
        <p:guide pos="5183"/>
        <p:guide pos="5023"/>
        <p:guide pos="3977"/>
        <p:guide pos="3817"/>
        <p:guide pos="2773"/>
        <p:guide pos="2615"/>
        <p:guide pos="1566"/>
        <p:guide pos="1405"/>
        <p:guide pos="360"/>
        <p:guide pos="6229"/>
        <p:guide pos="6391"/>
        <p:guide pos="7433"/>
        <p:guide pos="7597"/>
        <p:guide pos="8640"/>
        <p:guide pos="8801"/>
        <p:guide pos="9846"/>
      </p:guideLst>
    </p:cSldViewPr>
  </p:slideViewPr>
  <p:outlineViewPr>
    <p:cViewPr>
      <p:scale>
        <a:sx n="33" d="100"/>
        <a:sy n="33" d="100"/>
      </p:scale>
      <p:origin x="0" y="-1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797C4-ED8E-4EA4-959C-2AEEE7E3AD08}" type="datetimeFigureOut">
              <a:rPr lang="de-DE" smtClean="0"/>
              <a:t>26.11.2020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F910-8AA9-49D3-9D40-DBE35BDF93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58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5C22D-DB44-4084-9471-0EB64DB204F9}" type="datetimeFigureOut">
              <a:rPr lang="de-DE" smtClean="0"/>
              <a:t>26.11.2020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F2EB-A273-4CA5-8E41-BC88C509E2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53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42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2130" algn="l" defTabSz="9842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4260" algn="l" defTabSz="9842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6390" algn="l" defTabSz="9842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68520" algn="l" defTabSz="9842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0650" algn="l" defTabSz="9842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52780" algn="l" defTabSz="9842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44911" algn="l" defTabSz="9842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37041" algn="l" defTabSz="9842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02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969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00F3-AE3A-4D4C-941C-869E91742D9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969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969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00F3-AE3A-4D4C-941C-869E91742D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were not able to</a:t>
            </a:r>
            <a:r>
              <a:rPr lang="en-US" sz="13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3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judge stress in weight clash words at a better than chance level.</a:t>
            </a:r>
            <a:r>
              <a:rPr lang="en-US" dirty="0" smtClean="0"/>
              <a:t> </a:t>
            </a:r>
            <a:r>
              <a:rPr lang="en-US" sz="13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in situations where there was no weight</a:t>
            </a:r>
            <a:br>
              <a:rPr lang="en-US" sz="13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3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clash, participants perceived the target syllable as stressed 75%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159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969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969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97618-7A4D-41D4-8277-BE0853FC580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57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96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320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912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target syllable is stressed in the first member of a pair,</a:t>
            </a:r>
            <a:r>
              <a:rPr lang="en-US" sz="13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3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unstressed in the second member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500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969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969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96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8" y="453"/>
            <a:ext cx="16201358" cy="10800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26" tIns="49213" rIns="98426" bIns="49213" rtlCol="0" anchor="ctr"/>
          <a:lstStyle/>
          <a:p>
            <a:pPr algn="ctr"/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8995507" y="3132901"/>
            <a:ext cx="7205855" cy="4195522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de-DE" dirty="0"/>
              <a:t>Zuerst Bild durch klicken auf Symbol hinzufügen und anschließend in den Hintergrund stellen!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3832" y="7442844"/>
            <a:ext cx="11226092" cy="1247658"/>
          </a:xfrm>
        </p:spPr>
        <p:txBody>
          <a:bodyPr anchor="b">
            <a:noAutofit/>
          </a:bodyPr>
          <a:lstStyle>
            <a:lvl1pPr marL="0" indent="0" algn="l">
              <a:lnSpc>
                <a:spcPct val="110000"/>
              </a:lnSpc>
              <a:buNone/>
              <a:defRPr sz="22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9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7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85" y="3"/>
            <a:ext cx="6537516" cy="3186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3831" y="2905601"/>
            <a:ext cx="8165134" cy="3742967"/>
          </a:xfrm>
        </p:spPr>
        <p:txBody>
          <a:bodyPr bIns="89126" anchor="b">
            <a:noAutofit/>
          </a:bodyPr>
          <a:lstStyle>
            <a:lvl1pPr>
              <a:lnSpc>
                <a:spcPct val="105000"/>
              </a:lnSpc>
              <a:defRPr sz="3800" b="1" u="none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573828" y="10093198"/>
            <a:ext cx="1505495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 7" descr="MacHD:Users:wolke:Documents:FB:Forschergruppe:Orga:logo_new1.jpg"/>
          <p:cNvPicPr/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5405" l="0" r="27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48" r="71959" b="45983"/>
          <a:stretch/>
        </p:blipFill>
        <p:spPr bwMode="auto">
          <a:xfrm>
            <a:off x="318074" y="8803056"/>
            <a:ext cx="1531071" cy="1360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feld 9"/>
          <p:cNvSpPr txBox="1"/>
          <p:nvPr userDrawn="1"/>
        </p:nvSpPr>
        <p:spPr>
          <a:xfrm>
            <a:off x="1849145" y="9096655"/>
            <a:ext cx="14034810" cy="49949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8426" tIns="49213" rIns="98426" bIns="4921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2600" dirty="0">
                <a:solidFill>
                  <a:srgbClr val="2F8097"/>
                </a:solidFill>
                <a:effectLst/>
                <a:latin typeface="Cambria"/>
                <a:ea typeface="ＭＳ 明朝"/>
                <a:cs typeface="Times New Roman"/>
              </a:rPr>
              <a:t>   </a:t>
            </a:r>
            <a:r>
              <a:rPr lang="de-DE" sz="900" dirty="0">
                <a:solidFill>
                  <a:srgbClr val="2F8097"/>
                </a:solidFill>
                <a:effectLst/>
                <a:latin typeface="Cambria"/>
                <a:ea typeface="ＭＳ 明朝"/>
                <a:cs typeface="Times New Roman"/>
              </a:rPr>
              <a:t>  </a:t>
            </a:r>
            <a:r>
              <a:rPr lang="de-DE" dirty="0">
                <a:solidFill>
                  <a:srgbClr val="2F8097"/>
                </a:solidFill>
                <a:effectLst/>
                <a:latin typeface="Cambria"/>
                <a:ea typeface="ＭＳ 明朝"/>
                <a:cs typeface="Times New Roman"/>
              </a:rPr>
              <a:t>QUESTIONS AT THE INTERFACES</a:t>
            </a:r>
            <a:r>
              <a:rPr lang="de-DE" dirty="0">
                <a:solidFill>
                  <a:srgbClr val="808080"/>
                </a:solidFill>
                <a:effectLst/>
                <a:latin typeface="Cambria"/>
                <a:ea typeface="ＭＳ 明朝"/>
                <a:cs typeface="Times New Roman"/>
              </a:rPr>
              <a:t>              FOR2111    </a:t>
            </a:r>
            <a:r>
              <a:rPr lang="de-DE" sz="900" dirty="0">
                <a:solidFill>
                  <a:srgbClr val="808080"/>
                </a:solidFill>
                <a:effectLst/>
                <a:latin typeface="Cambria"/>
                <a:ea typeface="ＭＳ 明朝"/>
                <a:cs typeface="Times New Roman"/>
              </a:rPr>
              <a:t>	</a:t>
            </a:r>
            <a:endParaRPr lang="de-DE" sz="900" dirty="0"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18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 [Einfügen über Kopf- und Fußzeile]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2486564" y="10164007"/>
            <a:ext cx="1659587" cy="340237"/>
          </a:xfrm>
          <a:prstGeom prst="rect">
            <a:avLst/>
          </a:prstGeom>
        </p:spPr>
        <p:txBody>
          <a:bodyPr lIns="98426" tIns="49213" rIns="98426" bIns="49213"/>
          <a:lstStyle/>
          <a:p>
            <a:r>
              <a:rPr lang="en-US" smtClean="0"/>
              <a:t>TT.MM.JJJJ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73832" y="637583"/>
            <a:ext cx="11226092" cy="8958618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5600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0" indent="0">
              <a:lnSpc>
                <a:spcPct val="100000"/>
              </a:lnSpc>
              <a:spcBef>
                <a:spcPts val="5597"/>
              </a:spcBef>
              <a:buFont typeface="Arial" panose="020B0604020202020204" pitchFamily="34" charset="0"/>
              <a:buNone/>
              <a:defRPr sz="28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950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 [Einfügen über Kopf- und Fußzeile]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2486564" y="10164007"/>
            <a:ext cx="1659587" cy="340237"/>
          </a:xfrm>
          <a:prstGeom prst="rect">
            <a:avLst/>
          </a:prstGeom>
        </p:spPr>
        <p:txBody>
          <a:bodyPr lIns="98426" tIns="49213" rIns="98426" bIns="49213"/>
          <a:lstStyle/>
          <a:p>
            <a:r>
              <a:rPr lang="en-US" smtClean="0"/>
              <a:t>TT.MM.JJJJ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73832" y="637583"/>
            <a:ext cx="11226092" cy="8958618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3800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0" indent="0">
              <a:lnSpc>
                <a:spcPct val="100000"/>
              </a:lnSpc>
              <a:spcBef>
                <a:spcPts val="3767"/>
              </a:spcBef>
              <a:buFont typeface="Arial" panose="020B0604020202020204" pitchFamily="34" charset="0"/>
              <a:buNone/>
              <a:defRPr sz="22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8718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 [Einfügen über Kopf- und Fußzeile]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2486564" y="10164007"/>
            <a:ext cx="1659587" cy="340237"/>
          </a:xfrm>
          <a:prstGeom prst="rect">
            <a:avLst/>
          </a:prstGeom>
        </p:spPr>
        <p:txBody>
          <a:bodyPr lIns="98426" tIns="49213" rIns="98426" bIns="49213"/>
          <a:lstStyle/>
          <a:p>
            <a:r>
              <a:rPr lang="en-US" smtClean="0"/>
              <a:t>TT.MM.JJJJ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1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8" y="453"/>
            <a:ext cx="16201358" cy="10800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26" tIns="49213" rIns="98426" bIns="49213"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85" y="3"/>
            <a:ext cx="6537516" cy="3186400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573828" y="10093198"/>
            <a:ext cx="1505495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7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47" y="6940871"/>
            <a:ext cx="13771722" cy="2145267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847" y="4578078"/>
            <a:ext cx="13771722" cy="236279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2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42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63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8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06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527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49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37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0104" y="10011257"/>
            <a:ext cx="3780474" cy="575072"/>
          </a:xfrm>
          <a:prstGeom prst="rect">
            <a:avLst/>
          </a:prstGeom>
        </p:spPr>
        <p:txBody>
          <a:bodyPr lIns="98426" tIns="49213" rIns="98426" bIns="49213"/>
          <a:lstStyle/>
          <a:p>
            <a:r>
              <a:rPr lang="en-US" smtClean="0"/>
              <a:t>TT.MM.JJJJ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A1FF-5FFC-4616-A47D-799E3C305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8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5155" y="3355430"/>
            <a:ext cx="13771722" cy="231528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30306" y="6120768"/>
            <a:ext cx="11341419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7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TT.MM.JJJJ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5F0-92A2-964B-B916-8905DC8F7A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9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TT.MM.JJJJ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5F0-92A2-964B-B916-8905DC8F7A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8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9847" y="6940871"/>
            <a:ext cx="13771722" cy="2145267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79847" y="4578078"/>
            <a:ext cx="13771722" cy="236279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2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42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63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8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06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527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49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37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TT.MM.JJJJ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5F0-92A2-964B-B916-8905DC8F7A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6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10104" y="2520319"/>
            <a:ext cx="7155894" cy="712839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236031" y="2520319"/>
            <a:ext cx="7155894" cy="712839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TT.MM.JJJJ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5F0-92A2-964B-B916-8905DC8F7A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4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0104" y="2417805"/>
            <a:ext cx="7158708" cy="100762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130" indent="0">
              <a:buNone/>
              <a:defRPr sz="2200" b="1"/>
            </a:lvl2pPr>
            <a:lvl3pPr marL="984260" indent="0">
              <a:buNone/>
              <a:defRPr sz="1900" b="1"/>
            </a:lvl3pPr>
            <a:lvl4pPr marL="1476390" indent="0">
              <a:buNone/>
              <a:defRPr sz="1700" b="1"/>
            </a:lvl4pPr>
            <a:lvl5pPr marL="1968520" indent="0">
              <a:buNone/>
              <a:defRPr sz="1700" b="1"/>
            </a:lvl5pPr>
            <a:lvl6pPr marL="2460650" indent="0">
              <a:buNone/>
              <a:defRPr sz="1700" b="1"/>
            </a:lvl6pPr>
            <a:lvl7pPr marL="2952780" indent="0">
              <a:buNone/>
              <a:defRPr sz="1700" b="1"/>
            </a:lvl7pPr>
            <a:lvl8pPr marL="3444911" indent="0">
              <a:buNone/>
              <a:defRPr sz="1700" b="1"/>
            </a:lvl8pPr>
            <a:lvl9pPr marL="3937041" indent="0">
              <a:buNone/>
              <a:defRPr sz="17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10104" y="3425428"/>
            <a:ext cx="7158708" cy="62232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8230411" y="2417805"/>
            <a:ext cx="7161521" cy="100762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130" indent="0">
              <a:buNone/>
              <a:defRPr sz="2200" b="1"/>
            </a:lvl2pPr>
            <a:lvl3pPr marL="984260" indent="0">
              <a:buNone/>
              <a:defRPr sz="1900" b="1"/>
            </a:lvl3pPr>
            <a:lvl4pPr marL="1476390" indent="0">
              <a:buNone/>
              <a:defRPr sz="1700" b="1"/>
            </a:lvl4pPr>
            <a:lvl5pPr marL="1968520" indent="0">
              <a:buNone/>
              <a:defRPr sz="1700" b="1"/>
            </a:lvl5pPr>
            <a:lvl6pPr marL="2460650" indent="0">
              <a:buNone/>
              <a:defRPr sz="1700" b="1"/>
            </a:lvl6pPr>
            <a:lvl7pPr marL="2952780" indent="0">
              <a:buNone/>
              <a:defRPr sz="1700" b="1"/>
            </a:lvl7pPr>
            <a:lvl8pPr marL="3444911" indent="0">
              <a:buNone/>
              <a:defRPr sz="1700" b="1"/>
            </a:lvl8pPr>
            <a:lvl9pPr marL="3937041" indent="0">
              <a:buNone/>
              <a:defRPr sz="17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8230411" y="3425428"/>
            <a:ext cx="7161521" cy="62232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TT.MM.JJJJ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5F0-92A2-964B-B916-8905DC8F7A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rmatierungen Listenebe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02119" y="10164007"/>
            <a:ext cx="6633451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 [Einfügen über Kopf- und Fußzeile]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3830" y="10164007"/>
            <a:ext cx="1656773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2486564" y="10164007"/>
            <a:ext cx="1659587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TT.MM.JJJJ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TT.MM.JJJJ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5F0-92A2-964B-B916-8905DC8F7A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TT.MM.JJJJ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5F0-92A2-964B-B916-8905DC8F7A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65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110" y="430054"/>
            <a:ext cx="5330354" cy="18302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34550" y="430061"/>
            <a:ext cx="9057383" cy="9218652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10110" y="2260290"/>
            <a:ext cx="5330354" cy="7388424"/>
          </a:xfrm>
        </p:spPr>
        <p:txBody>
          <a:bodyPr/>
          <a:lstStyle>
            <a:lvl1pPr marL="0" indent="0">
              <a:buNone/>
              <a:defRPr sz="1500"/>
            </a:lvl1pPr>
            <a:lvl2pPr marL="492130" indent="0">
              <a:buNone/>
              <a:defRPr sz="1300"/>
            </a:lvl2pPr>
            <a:lvl3pPr marL="984260" indent="0">
              <a:buNone/>
              <a:defRPr sz="1100"/>
            </a:lvl3pPr>
            <a:lvl4pPr marL="1476390" indent="0">
              <a:buNone/>
              <a:defRPr sz="1000"/>
            </a:lvl4pPr>
            <a:lvl5pPr marL="1968520" indent="0">
              <a:buNone/>
              <a:defRPr sz="1000"/>
            </a:lvl5pPr>
            <a:lvl6pPr marL="2460650" indent="0">
              <a:buNone/>
              <a:defRPr sz="1000"/>
            </a:lvl6pPr>
            <a:lvl7pPr marL="2952780" indent="0">
              <a:buNone/>
              <a:defRPr sz="1000"/>
            </a:lvl7pPr>
            <a:lvl8pPr marL="3444911" indent="0">
              <a:buNone/>
              <a:defRPr sz="1000"/>
            </a:lvl8pPr>
            <a:lvl9pPr marL="3937041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TT.MM.JJJJ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5F0-92A2-964B-B916-8905DC8F7A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5712" y="7560950"/>
            <a:ext cx="9721215" cy="89261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175712" y="965123"/>
            <a:ext cx="9721215" cy="6480810"/>
          </a:xfrm>
        </p:spPr>
        <p:txBody>
          <a:bodyPr/>
          <a:lstStyle>
            <a:lvl1pPr marL="0" indent="0">
              <a:buNone/>
              <a:defRPr sz="3400"/>
            </a:lvl1pPr>
            <a:lvl2pPr marL="492130" indent="0">
              <a:buNone/>
              <a:defRPr sz="3000"/>
            </a:lvl2pPr>
            <a:lvl3pPr marL="984260" indent="0">
              <a:buNone/>
              <a:defRPr sz="2600"/>
            </a:lvl3pPr>
            <a:lvl4pPr marL="1476390" indent="0">
              <a:buNone/>
              <a:defRPr sz="2200"/>
            </a:lvl4pPr>
            <a:lvl5pPr marL="1968520" indent="0">
              <a:buNone/>
              <a:defRPr sz="2200"/>
            </a:lvl5pPr>
            <a:lvl6pPr marL="2460650" indent="0">
              <a:buNone/>
              <a:defRPr sz="2200"/>
            </a:lvl6pPr>
            <a:lvl7pPr marL="2952780" indent="0">
              <a:buNone/>
              <a:defRPr sz="2200"/>
            </a:lvl7pPr>
            <a:lvl8pPr marL="3444911" indent="0">
              <a:buNone/>
              <a:defRPr sz="2200"/>
            </a:lvl8pPr>
            <a:lvl9pPr marL="3937041" indent="0">
              <a:buNone/>
              <a:defRPr sz="22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175712" y="8453566"/>
            <a:ext cx="9721215" cy="1267658"/>
          </a:xfrm>
        </p:spPr>
        <p:txBody>
          <a:bodyPr/>
          <a:lstStyle>
            <a:lvl1pPr marL="0" indent="0">
              <a:buNone/>
              <a:defRPr sz="1500"/>
            </a:lvl1pPr>
            <a:lvl2pPr marL="492130" indent="0">
              <a:buNone/>
              <a:defRPr sz="1300"/>
            </a:lvl2pPr>
            <a:lvl3pPr marL="984260" indent="0">
              <a:buNone/>
              <a:defRPr sz="1100"/>
            </a:lvl3pPr>
            <a:lvl4pPr marL="1476390" indent="0">
              <a:buNone/>
              <a:defRPr sz="1000"/>
            </a:lvl4pPr>
            <a:lvl5pPr marL="1968520" indent="0">
              <a:buNone/>
              <a:defRPr sz="1000"/>
            </a:lvl5pPr>
            <a:lvl6pPr marL="2460650" indent="0">
              <a:buNone/>
              <a:defRPr sz="1000"/>
            </a:lvl6pPr>
            <a:lvl7pPr marL="2952780" indent="0">
              <a:buNone/>
              <a:defRPr sz="1000"/>
            </a:lvl7pPr>
            <a:lvl8pPr marL="3444911" indent="0">
              <a:buNone/>
              <a:defRPr sz="1000"/>
            </a:lvl8pPr>
            <a:lvl9pPr marL="3937041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TT.MM.JJJJ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5F0-92A2-964B-B916-8905DC8F7A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9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TT.MM.JJJJ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5F0-92A2-964B-B916-8905DC8F7A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4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1746469" y="432564"/>
            <a:ext cx="3645456" cy="921615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10102" y="432564"/>
            <a:ext cx="10666332" cy="921615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TT.MM.JJJJ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B5F0-92A2-964B-B916-8905DC8F7A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7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02119" y="10164007"/>
            <a:ext cx="6633451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 [Einfügen über Kopf- und Fußzeile]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3830" y="10164007"/>
            <a:ext cx="1656773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1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73825" y="3132898"/>
            <a:ext cx="7400615" cy="6463306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 marL="0" indent="0">
              <a:buFont typeface="Arial" panose="020B0604020202020204" pitchFamily="34" charset="0"/>
              <a:buNone/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8227595" y="3132898"/>
            <a:ext cx="7400613" cy="6463306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buAutoNum type="arabicPeriod"/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02119" y="10164007"/>
            <a:ext cx="6633451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 [Einfügen über Kopf- und Fußzeile]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3830" y="10164007"/>
            <a:ext cx="1656773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Datumsplatzhalter 8"/>
          <p:cNvSpPr>
            <a:spLocks noGrp="1"/>
          </p:cNvSpPr>
          <p:nvPr>
            <p:ph type="dt" sz="half" idx="10"/>
          </p:nvPr>
        </p:nvSpPr>
        <p:spPr>
          <a:xfrm>
            <a:off x="2486564" y="10164007"/>
            <a:ext cx="1659587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TT.MM.JJJJ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osse Headline – 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832" y="637352"/>
            <a:ext cx="11226092" cy="192801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02119" y="10164007"/>
            <a:ext cx="6633451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 [Einfügen über Kopf- und Fußzeile]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3830" y="10164007"/>
            <a:ext cx="1656773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Datumsplatzhalter 8"/>
          <p:cNvSpPr>
            <a:spLocks noGrp="1"/>
          </p:cNvSpPr>
          <p:nvPr>
            <p:ph type="dt" sz="half" idx="2"/>
          </p:nvPr>
        </p:nvSpPr>
        <p:spPr>
          <a:xfrm>
            <a:off x="2486564" y="10164007"/>
            <a:ext cx="1659587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TT.MM.JJJJ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53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osse Headline – 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832" y="637351"/>
            <a:ext cx="11226092" cy="1927974"/>
          </a:xfrm>
        </p:spPr>
        <p:txBody>
          <a:bodyPr/>
          <a:lstStyle>
            <a:lvl1pPr>
              <a:defRPr lang="de-DE" sz="38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73825" y="3132898"/>
            <a:ext cx="7400615" cy="6463306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 marL="0" indent="0">
              <a:buFont typeface="Arial" panose="020B0604020202020204" pitchFamily="34" charset="0"/>
              <a:buNone/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8227595" y="3132898"/>
            <a:ext cx="7400613" cy="6463306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02119" y="10164007"/>
            <a:ext cx="6633451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 [Einfügen über Kopf- und Fußzeile]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3830" y="10164007"/>
            <a:ext cx="1656773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Datumsplatzhalter 8"/>
          <p:cNvSpPr>
            <a:spLocks noGrp="1"/>
          </p:cNvSpPr>
          <p:nvPr>
            <p:ph type="dt" sz="half" idx="10"/>
          </p:nvPr>
        </p:nvSpPr>
        <p:spPr>
          <a:xfrm>
            <a:off x="2486564" y="10164007"/>
            <a:ext cx="1659587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TT.MM.JJJJ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3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 [Einfügen über Kopf- und Fußzeile]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2486564" y="10164007"/>
            <a:ext cx="1659587" cy="340237"/>
          </a:xfrm>
          <a:prstGeom prst="rect">
            <a:avLst/>
          </a:prstGeom>
        </p:spPr>
        <p:txBody>
          <a:bodyPr lIns="98426" tIns="49213" rIns="98426" bIns="49213"/>
          <a:lstStyle/>
          <a:p>
            <a:r>
              <a:rPr lang="en-US" smtClean="0"/>
              <a:t>TT.MM.JJJJ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73258" y="3132898"/>
            <a:ext cx="7401185" cy="430921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573830" y="7668934"/>
            <a:ext cx="7400615" cy="1927273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8227597" y="3132898"/>
            <a:ext cx="7401185" cy="430921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8228168" y="7668934"/>
            <a:ext cx="7400615" cy="1927273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51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 Headline – Bild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832" y="637351"/>
            <a:ext cx="11226092" cy="1927974"/>
          </a:xfrm>
        </p:spPr>
        <p:txBody>
          <a:bodyPr/>
          <a:lstStyle>
            <a:lvl1pPr>
              <a:defRPr lang="de-DE" sz="38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 [Einfügen über Kopf- und Fußzeile]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2486564" y="10164007"/>
            <a:ext cx="1659587" cy="340237"/>
          </a:xfrm>
          <a:prstGeom prst="rect">
            <a:avLst/>
          </a:prstGeom>
        </p:spPr>
        <p:txBody>
          <a:bodyPr lIns="98426" tIns="49213" rIns="98426" bIns="49213"/>
          <a:lstStyle/>
          <a:p>
            <a:r>
              <a:rPr lang="en-US" smtClean="0"/>
              <a:t>TT.MM.JJJJ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73258" y="3132898"/>
            <a:ext cx="7401185" cy="430921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573830" y="7668934"/>
            <a:ext cx="7400615" cy="1927273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8227597" y="3132898"/>
            <a:ext cx="7401185" cy="430921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8228168" y="7668934"/>
            <a:ext cx="7400615" cy="1927273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67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der Präsentation [Einfügen über Kopf- und Fußzeile]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2486564" y="10164007"/>
            <a:ext cx="1659587" cy="340237"/>
          </a:xfrm>
          <a:prstGeom prst="rect">
            <a:avLst/>
          </a:prstGeom>
        </p:spPr>
        <p:txBody>
          <a:bodyPr lIns="98426" tIns="49213" rIns="98426" bIns="49213"/>
          <a:lstStyle/>
          <a:p>
            <a:r>
              <a:rPr lang="en-US" smtClean="0"/>
              <a:t>TT.MM.JJJJ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73260" y="2"/>
            <a:ext cx="15054953" cy="80085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573832" y="8236035"/>
            <a:ext cx="11226092" cy="1360173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2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3832" y="637349"/>
            <a:ext cx="11226092" cy="12475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3825" y="3132423"/>
            <a:ext cx="15054381" cy="64637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573828" y="10093198"/>
            <a:ext cx="1505495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402119" y="10164007"/>
            <a:ext cx="6633451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 [Einfügen über Kopf- und Fußzeile]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3830" y="10164007"/>
            <a:ext cx="1656773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4"/>
          <p:cNvSpPr txBox="1">
            <a:spLocks/>
          </p:cNvSpPr>
          <p:nvPr/>
        </p:nvSpPr>
        <p:spPr>
          <a:xfrm>
            <a:off x="10143149" y="10164007"/>
            <a:ext cx="5485631" cy="340237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00" dirty="0"/>
              <a:t>Universität Konstanz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5" r:id="rId2"/>
    <p:sldLayoutId id="2147483671" r:id="rId3"/>
    <p:sldLayoutId id="2147483656" r:id="rId4"/>
    <p:sldLayoutId id="2147483657" r:id="rId5"/>
    <p:sldLayoutId id="2147483659" r:id="rId6"/>
    <p:sldLayoutId id="2147483665" r:id="rId7"/>
    <p:sldLayoutId id="2147483666" r:id="rId8"/>
    <p:sldLayoutId id="2147483667" r:id="rId9"/>
    <p:sldLayoutId id="2147483663" r:id="rId10"/>
    <p:sldLayoutId id="2147483662" r:id="rId11"/>
    <p:sldLayoutId id="2147483674" r:id="rId12"/>
    <p:sldLayoutId id="2147483673" r:id="rId13"/>
    <p:sldLayoutId id="2147483687" r:id="rId14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lvl1pPr algn="l" defTabSz="984260" rtl="0" eaLnBrk="1" latinLnBrk="0" hangingPunct="1">
        <a:lnSpc>
          <a:spcPct val="95000"/>
        </a:lnSpc>
        <a:spcBef>
          <a:spcPct val="0"/>
        </a:spcBef>
        <a:buNone/>
        <a:defRPr sz="2200" b="1" u="sng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98426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7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8426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348754" indent="-348754" algn="l" defTabSz="98426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833134" indent="-348754" algn="l" defTabSz="98426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84260" rtl="0" eaLnBrk="1" latinLnBrk="0" hangingPunct="1">
        <a:lnSpc>
          <a:spcPct val="110000"/>
        </a:lnSpc>
        <a:spcBef>
          <a:spcPts val="0"/>
        </a:spcBef>
        <a:buFont typeface="+mj-lt"/>
        <a:buNone/>
        <a:defRPr sz="1700" u="sng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5pPr>
      <a:lvl6pPr marL="0" indent="0" algn="l" defTabSz="98426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8426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8426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tabLst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8426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842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130" algn="l" defTabSz="9842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60" algn="l" defTabSz="9842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90" algn="l" defTabSz="9842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520" algn="l" defTabSz="9842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0650" algn="l" defTabSz="9842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780" algn="l" defTabSz="9842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4911" algn="l" defTabSz="9842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7041" algn="l" defTabSz="9842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10104" y="432558"/>
            <a:ext cx="14581824" cy="1800225"/>
          </a:xfrm>
          <a:prstGeom prst="rect">
            <a:avLst/>
          </a:prstGeom>
        </p:spPr>
        <p:txBody>
          <a:bodyPr vert="horz" lIns="98426" tIns="49213" rIns="98426" bIns="49213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0104" y="2520319"/>
            <a:ext cx="14581824" cy="7128392"/>
          </a:xfrm>
          <a:prstGeom prst="rect">
            <a:avLst/>
          </a:prstGeom>
        </p:spPr>
        <p:txBody>
          <a:bodyPr vert="horz" lIns="98426" tIns="49213" rIns="98426" bIns="49213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0104" y="10011257"/>
            <a:ext cx="3780474" cy="575072"/>
          </a:xfrm>
          <a:prstGeom prst="rect">
            <a:avLst/>
          </a:prstGeom>
        </p:spPr>
        <p:txBody>
          <a:bodyPr vert="horz" lIns="98426" tIns="49213" rIns="98426" bIns="492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TT.MM.JJJJ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35695" y="10011257"/>
            <a:ext cx="5130642" cy="575072"/>
          </a:xfrm>
          <a:prstGeom prst="rect">
            <a:avLst/>
          </a:prstGeom>
        </p:spPr>
        <p:txBody>
          <a:bodyPr vert="horz" lIns="98426" tIns="49213" rIns="98426" bIns="492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Titel der Präsentation [Einfügen über Kopf- und Fußzeile]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11454" y="10011257"/>
            <a:ext cx="3780474" cy="575072"/>
          </a:xfrm>
          <a:prstGeom prst="rect">
            <a:avLst/>
          </a:prstGeom>
        </p:spPr>
        <p:txBody>
          <a:bodyPr vert="horz" lIns="98426" tIns="49213" rIns="98426" bIns="492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B5F0-92A2-964B-B916-8905DC8F7A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24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lvl1pPr algn="ctr" defTabSz="492130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9098" indent="-369098" algn="l" defTabSz="4921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9711" indent="-307581" algn="l" defTabSz="49213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0325" indent="-246065" algn="l" defTabSz="49213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455" indent="-246065" algn="l" defTabSz="49213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4585" indent="-246065" algn="l" defTabSz="49213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715" indent="-246065" algn="l" defTabSz="49213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8846" indent="-246065" algn="l" defTabSz="49213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0976" indent="-246065" algn="l" defTabSz="49213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3106" indent="-246065" algn="l" defTabSz="49213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92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130" algn="l" defTabSz="492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60" algn="l" defTabSz="492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90" algn="l" defTabSz="492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520" algn="l" defTabSz="492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0650" algn="l" defTabSz="492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780" algn="l" defTabSz="492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4911" algn="l" defTabSz="492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7041" algn="l" defTabSz="492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8276"/>
            <a:ext cx="16039895" cy="9565730"/>
          </a:xfrm>
        </p:spPr>
        <p:txBody>
          <a:bodyPr/>
          <a:lstStyle/>
          <a:p>
            <a:pPr algn="ctr"/>
            <a:endParaRPr lang="en-US" sz="3900" dirty="0"/>
          </a:p>
          <a:p>
            <a:pPr algn="ctr"/>
            <a:endParaRPr lang="en-US" sz="5400" dirty="0" smtClean="0"/>
          </a:p>
          <a:p>
            <a:pPr algn="ctr"/>
            <a:endParaRPr lang="de-DE" sz="4800" dirty="0" smtClean="0">
              <a:solidFill>
                <a:schemeClr val="tx1"/>
              </a:solidFill>
            </a:endParaRPr>
          </a:p>
          <a:p>
            <a:pPr algn="ctr"/>
            <a:r>
              <a:rPr lang="de-DE" sz="4800" dirty="0" smtClean="0">
                <a:solidFill>
                  <a:schemeClr val="tx1"/>
                </a:solidFill>
              </a:rPr>
              <a:t>P4</a:t>
            </a:r>
            <a:r>
              <a:rPr lang="de-DE" sz="4800" dirty="0">
                <a:solidFill>
                  <a:schemeClr val="tx1"/>
                </a:solidFill>
              </a:rPr>
              <a:t>: </a:t>
            </a:r>
            <a:r>
              <a:rPr lang="en-US" sz="4800" dirty="0">
                <a:solidFill>
                  <a:schemeClr val="tx1"/>
                </a:solidFill>
              </a:rPr>
              <a:t>Information Structure and Questions in Urdu/Hindi</a:t>
            </a:r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Lexical </a:t>
            </a:r>
            <a:r>
              <a:rPr lang="en-US" sz="5400" dirty="0">
                <a:solidFill>
                  <a:schemeClr val="tx1"/>
                </a:solidFill>
              </a:rPr>
              <a:t>Stress in Urdu</a:t>
            </a:r>
          </a:p>
          <a:p>
            <a:pPr algn="ctr"/>
            <a:r>
              <a:rPr lang="en-US" sz="3200" b="0" dirty="0" smtClean="0"/>
              <a:t>Benazir </a:t>
            </a:r>
            <a:r>
              <a:rPr lang="en-US" sz="3200" b="0" dirty="0" err="1"/>
              <a:t>Mumtaz</a:t>
            </a:r>
            <a:r>
              <a:rPr lang="en-US" sz="3200" b="0" dirty="0"/>
              <a:t>, Tina </a:t>
            </a:r>
            <a:r>
              <a:rPr lang="en-US" sz="3200" b="0" dirty="0" err="1"/>
              <a:t>Bögel</a:t>
            </a:r>
            <a:r>
              <a:rPr lang="en-US" sz="3200" b="0" dirty="0"/>
              <a:t>, Miriam Butt </a:t>
            </a:r>
          </a:p>
          <a:p>
            <a:pPr algn="ctr"/>
            <a:r>
              <a:rPr lang="en-US" sz="3200" b="0" dirty="0" smtClean="0"/>
              <a:t>University </a:t>
            </a:r>
            <a:r>
              <a:rPr lang="en-US" sz="3200" b="0" dirty="0"/>
              <a:t>of Konstanz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0" dirty="0" err="1"/>
              <a:t>InterSpeech</a:t>
            </a:r>
            <a:r>
              <a:rPr lang="en-US" sz="3200" b="0" dirty="0"/>
              <a:t>, </a:t>
            </a:r>
            <a:r>
              <a:rPr lang="en-US" sz="3200" b="0" dirty="0" smtClean="0"/>
              <a:t>2020</a:t>
            </a:r>
            <a:endParaRPr lang="en-US" sz="3200" b="0" dirty="0"/>
          </a:p>
          <a:p>
            <a:endParaRPr lang="en-US" sz="1500" dirty="0"/>
          </a:p>
        </p:txBody>
      </p:sp>
      <p:sp>
        <p:nvSpPr>
          <p:cNvPr id="7" name="AutoShape 2" descr="File:Dfg logo schriftzug blau.jpg - Wikimedia Commons"/>
          <p:cNvSpPr>
            <a:spLocks noChangeAspect="1" noChangeArrowheads="1"/>
          </p:cNvSpPr>
          <p:nvPr/>
        </p:nvSpPr>
        <p:spPr bwMode="auto">
          <a:xfrm>
            <a:off x="275661" y="-227526"/>
            <a:ext cx="540069" cy="4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8426" tIns="49213" rIns="98426" bIns="4921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File:Dfg logo schriftzug blau.jpg - Wikimedia Commons"/>
          <p:cNvSpPr>
            <a:spLocks noChangeAspect="1" noChangeArrowheads="1"/>
          </p:cNvSpPr>
          <p:nvPr/>
        </p:nvSpPr>
        <p:spPr bwMode="auto">
          <a:xfrm>
            <a:off x="545696" y="12511"/>
            <a:ext cx="540069" cy="4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8426" tIns="49213" rIns="98426" bIns="4921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GSI\Downloads\Dfg_logo_schriftzug_bla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747" y="7075539"/>
            <a:ext cx="6342985" cy="87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SI\Downloads\csm_logo_7c9173f07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341" y="598276"/>
            <a:ext cx="3688704" cy="146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7"/>
          <p:cNvSpPr txBox="1"/>
          <p:nvPr/>
        </p:nvSpPr>
        <p:spPr>
          <a:xfrm>
            <a:off x="545702" y="9096654"/>
            <a:ext cx="15338258" cy="53027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8426" tIns="49213" rIns="98426" bIns="4921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600" dirty="0">
                <a:solidFill>
                  <a:srgbClr val="2F8097"/>
                </a:solidFill>
                <a:latin typeface="Cambria"/>
                <a:ea typeface="ＭＳ 明朝"/>
                <a:cs typeface="Times New Roman"/>
              </a:rPr>
              <a:t>   </a:t>
            </a:r>
            <a:r>
              <a:rPr lang="de-DE" sz="900" dirty="0">
                <a:solidFill>
                  <a:srgbClr val="2F8097"/>
                </a:solidFill>
                <a:latin typeface="Cambria"/>
                <a:ea typeface="ＭＳ 明朝"/>
                <a:cs typeface="Times New Roman"/>
              </a:rPr>
              <a:t>  </a:t>
            </a:r>
            <a:r>
              <a:rPr lang="de-DE" sz="2800" dirty="0">
                <a:solidFill>
                  <a:srgbClr val="2F8097"/>
                </a:solidFill>
                <a:effectLst/>
                <a:latin typeface="Cambria"/>
                <a:ea typeface="ＭＳ 明朝"/>
                <a:cs typeface="Times New Roman"/>
              </a:rPr>
              <a:t>QUESTIONS AT THE INTERFACES</a:t>
            </a:r>
            <a:r>
              <a:rPr lang="de-DE" sz="2800" dirty="0">
                <a:solidFill>
                  <a:srgbClr val="808080"/>
                </a:solidFill>
                <a:effectLst/>
                <a:latin typeface="Cambria"/>
                <a:ea typeface="ＭＳ 明朝"/>
                <a:cs typeface="Times New Roman"/>
              </a:rPr>
              <a:t>              FOR2111    </a:t>
            </a:r>
            <a:r>
              <a:rPr lang="de-DE" sz="900" dirty="0">
                <a:solidFill>
                  <a:srgbClr val="808080"/>
                </a:solidFill>
                <a:latin typeface="Cambria"/>
                <a:ea typeface="ＭＳ 明朝"/>
                <a:cs typeface="Times New Roman"/>
              </a:rPr>
              <a:t>	</a:t>
            </a:r>
            <a:endParaRPr lang="de-DE" sz="900" dirty="0">
              <a:latin typeface="Cambria"/>
              <a:ea typeface="ＭＳ 明朝"/>
              <a:cs typeface="Times New Roman"/>
            </a:endParaRPr>
          </a:p>
        </p:txBody>
      </p:sp>
      <p:pic>
        <p:nvPicPr>
          <p:cNvPr id="14" name="Bild 6" descr="MacHD:Users:wolke:Documents:FB:Forschergruppe:Orga:logo_new1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5405" l="0" r="27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48" r="71959" b="45983"/>
          <a:stretch/>
        </p:blipFill>
        <p:spPr bwMode="auto">
          <a:xfrm>
            <a:off x="318074" y="8803056"/>
            <a:ext cx="1531071" cy="1360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3" name="Picture 9" descr="C:\Users\GSI\Downloads\t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2" y="6517174"/>
            <a:ext cx="6115149" cy="17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1</a:t>
            </a:fld>
            <a:endParaRPr lang="en-US" dirty="0"/>
          </a:p>
        </p:txBody>
      </p:sp>
      <p:pic>
        <p:nvPicPr>
          <p:cNvPr id="1026" name="Picture 2" descr="C:\Users\GSI\Downloads\download 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9" y="720155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74" y="244936"/>
            <a:ext cx="15693468" cy="1051283"/>
          </a:xfrm>
        </p:spPr>
        <p:txBody>
          <a:bodyPr>
            <a:normAutofit fontScale="90000"/>
          </a:bodyPr>
          <a:lstStyle/>
          <a:p>
            <a:r>
              <a:rPr lang="en-US" sz="4300" dirty="0">
                <a:solidFill>
                  <a:srgbClr val="000000"/>
                </a:solidFill>
              </a:rPr>
              <a:t>Experiment 1 </a:t>
            </a:r>
            <a:r>
              <a:rPr lang="en-US" sz="4300" dirty="0"/>
              <a:t>Results: Fundamental Frequency </a:t>
            </a:r>
            <a:r>
              <a:rPr lang="en-US" sz="3900" dirty="0"/>
              <a:t/>
            </a:r>
            <a:br>
              <a:rPr lang="en-US" sz="3900" dirty="0"/>
            </a:b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152204"/>
            <a:ext cx="16202024" cy="9649156"/>
          </a:xfrm>
        </p:spPr>
        <p:txBody>
          <a:bodyPr>
            <a:normAutofit/>
          </a:bodyPr>
          <a:lstStyle/>
          <a:p>
            <a:pPr marL="717851" lvl="2" indent="-369098">
              <a:buFont typeface="Arial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717851" lvl="2" indent="-369098">
              <a:buFont typeface="Arial" pitchFamily="34" charset="0"/>
              <a:buChar char="•"/>
            </a:pPr>
            <a:endParaRPr lang="en-US" sz="2200" i="1" dirty="0"/>
          </a:p>
          <a:p>
            <a:pPr marL="717851" lvl="2" indent="-369098">
              <a:buFont typeface="Arial" pitchFamily="34" charset="0"/>
              <a:buChar char="•"/>
            </a:pPr>
            <a:endParaRPr lang="en-US" sz="2200" i="1" dirty="0"/>
          </a:p>
          <a:p>
            <a:pPr marL="717851" lvl="2" indent="-369098">
              <a:buFont typeface="Arial" pitchFamily="34" charset="0"/>
              <a:buChar char="•"/>
            </a:pPr>
            <a:endParaRPr lang="en-US" sz="2200" i="1" dirty="0"/>
          </a:p>
          <a:p>
            <a:pPr marL="717851" lvl="2" indent="-369098">
              <a:buFont typeface="Arial" pitchFamily="34" charset="0"/>
              <a:buChar char="•"/>
            </a:pPr>
            <a:endParaRPr lang="en-US" sz="2200" i="1" dirty="0"/>
          </a:p>
          <a:p>
            <a:pPr marL="717851" lvl="2" indent="-369098">
              <a:buFont typeface="Arial" pitchFamily="34" charset="0"/>
              <a:buChar char="•"/>
            </a:pPr>
            <a:endParaRPr lang="en-US" sz="2200" i="1" dirty="0"/>
          </a:p>
          <a:p>
            <a:pPr marL="717851" lvl="2" indent="-369098">
              <a:buFont typeface="Arial" pitchFamily="34" charset="0"/>
              <a:buChar char="•"/>
            </a:pPr>
            <a:endParaRPr lang="en-US" sz="2200" i="1" dirty="0"/>
          </a:p>
          <a:p>
            <a:pPr marL="717851" lvl="2" indent="-369098">
              <a:buFont typeface="Arial" pitchFamily="34" charset="0"/>
              <a:buChar char="•"/>
            </a:pPr>
            <a:endParaRPr lang="en-US" sz="2200" i="1" dirty="0"/>
          </a:p>
          <a:p>
            <a:pPr marL="717851" lvl="2" indent="-369098">
              <a:buFont typeface="Arial" pitchFamily="34" charset="0"/>
              <a:buChar char="•"/>
            </a:pPr>
            <a:endParaRPr lang="en-US" sz="2200" i="1" dirty="0"/>
          </a:p>
          <a:p>
            <a:pPr marL="717851" lvl="2" indent="-369098">
              <a:buFont typeface="Arial" pitchFamily="34" charset="0"/>
              <a:buChar char="•"/>
            </a:pPr>
            <a:endParaRPr lang="en-US" sz="2200" i="1" dirty="0"/>
          </a:p>
          <a:p>
            <a:pPr lvl="2" indent="0" algn="ctr">
              <a:buNone/>
            </a:pPr>
            <a:endParaRPr lang="en-US" sz="2200" i="1" dirty="0"/>
          </a:p>
          <a:p>
            <a:pPr lvl="2" indent="0">
              <a:buNone/>
            </a:pP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000000"/>
                </a:solidFill>
              </a:rPr>
              <a:t/>
            </a:r>
            <a:br>
              <a:rPr lang="en-US" sz="2200" dirty="0">
                <a:solidFill>
                  <a:srgbClr val="000000"/>
                </a:solidFill>
              </a:rPr>
            </a:b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6845" t="34058" r="56899" b="25847"/>
          <a:stretch/>
        </p:blipFill>
        <p:spPr bwMode="auto">
          <a:xfrm>
            <a:off x="232893" y="1512242"/>
            <a:ext cx="7137774" cy="4680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" y="164160"/>
            <a:ext cx="198839" cy="39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8426" tIns="49213" rIns="98426" bIns="4921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27023" r="55103" b="33325"/>
          <a:stretch>
            <a:fillRect/>
          </a:stretch>
        </p:blipFill>
        <p:spPr bwMode="auto">
          <a:xfrm>
            <a:off x="8666811" y="1483302"/>
            <a:ext cx="7315461" cy="47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194292" y="5945910"/>
            <a:ext cx="6963502" cy="62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6" tIns="49213" rIns="98426" bIns="49213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700" b="1" i="1" dirty="0"/>
              <a:t>Figure 2: Pitch development in words with carrier sentences. S1 is the target syllable. S2 the stress alternate.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14050" y="6010416"/>
            <a:ext cx="6375459" cy="62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6" tIns="49213" rIns="98426" bIns="4921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i="1" dirty="0"/>
              <a:t>Figure 1: Pitch in isolated words. The first syllable (S1) is target. The second syllable (S2) is the stress alternate.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  <a:endParaRPr lang="en-US" dirty="0"/>
          </a:p>
          <a:p>
            <a:endParaRPr lang="de-DE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 rot="10800000" flipV="1">
            <a:off x="445662" y="6724400"/>
            <a:ext cx="14989042" cy="365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26" tIns="49213" rIns="98426" bIns="49213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/>
              <a:t>In both isolated and carrier conditions, the f0 is significantly lower in the stressed syllable.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/>
              <a:t>In carrier sentences the fall in pitch is less pronounced, however, the rise to the S2 is much stronger compared to the rise in the isolated word. 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We think this is due to the basic LH contour:  the </a:t>
            </a:r>
            <a:r>
              <a:rPr lang="en-US" sz="2800" dirty="0"/>
              <a:t>basic LH contour is only in evidence in words produced within the carrier sentence, but not in words spoken in isolation.</a:t>
            </a:r>
            <a:br>
              <a:rPr lang="en-US" sz="2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7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BF7571-2300-DE49-8BAD-2EC4DC94870B}"/>
              </a:ext>
            </a:extLst>
          </p:cNvPr>
          <p:cNvSpPr txBox="1"/>
          <p:nvPr/>
        </p:nvSpPr>
        <p:spPr>
          <a:xfrm>
            <a:off x="2104321" y="1084403"/>
            <a:ext cx="274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In Isolated </a:t>
            </a:r>
            <a:r>
              <a:rPr lang="de-DE" sz="2400" b="1" dirty="0"/>
              <a:t>Words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47A24F-4DBC-3C48-A62D-CF141596C77B}"/>
              </a:ext>
            </a:extLst>
          </p:cNvPr>
          <p:cNvSpPr txBox="1"/>
          <p:nvPr/>
        </p:nvSpPr>
        <p:spPr>
          <a:xfrm>
            <a:off x="9829204" y="994305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In Carrier </a:t>
            </a:r>
            <a:r>
              <a:rPr lang="de-DE" sz="2400" b="1" dirty="0" err="1"/>
              <a:t>Sentences</a:t>
            </a:r>
            <a:endParaRPr lang="de-DE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2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84" y="336093"/>
            <a:ext cx="15201441" cy="1320166"/>
          </a:xfrm>
        </p:spPr>
        <p:txBody>
          <a:bodyPr>
            <a:normAutofit/>
          </a:bodyPr>
          <a:lstStyle/>
          <a:p>
            <a:r>
              <a:rPr lang="en-US" sz="4300" dirty="0">
                <a:solidFill>
                  <a:srgbClr val="000000"/>
                </a:solidFill>
              </a:rPr>
              <a:t>Experiment 1</a:t>
            </a:r>
            <a:r>
              <a:rPr lang="en-US" sz="4300" dirty="0"/>
              <a:t>: </a:t>
            </a:r>
            <a:r>
              <a:rPr lang="en-US" sz="4300" dirty="0">
                <a:solidFill>
                  <a:srgbClr val="000000"/>
                </a:solidFill>
              </a:rPr>
              <a:t>Discussion</a:t>
            </a:r>
            <a:endParaRPr lang="en-US" sz="4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84" y="2088307"/>
            <a:ext cx="15391925" cy="9370115"/>
          </a:xfrm>
        </p:spPr>
        <p:txBody>
          <a:bodyPr>
            <a:normAutofit/>
          </a:bodyPr>
          <a:lstStyle/>
          <a:p>
            <a:pPr marL="717851" lvl="2" indent="-369098">
              <a:buFont typeface="Arial" pitchFamily="34" charset="0"/>
              <a:buChar char="•"/>
            </a:pPr>
            <a:r>
              <a:rPr lang="en-US" sz="3200" dirty="0"/>
              <a:t>The f0 results indicate that the basic LH pattern observed consistently in the literature is an effect of phrasal intonation. </a:t>
            </a:r>
          </a:p>
          <a:p>
            <a:pPr marL="717851" lvl="2" indent="-369098">
              <a:buFont typeface="Arial" pitchFamily="34" charset="0"/>
              <a:buChar char="•"/>
            </a:pPr>
            <a:endParaRPr lang="en-US" sz="3200" dirty="0"/>
          </a:p>
          <a:p>
            <a:pPr marL="717851" lvl="2" indent="-369098">
              <a:buFont typeface="Arial" pitchFamily="34" charset="0"/>
              <a:buChar char="•"/>
            </a:pPr>
            <a:r>
              <a:rPr lang="en-US" sz="3200" dirty="0"/>
              <a:t>Our results illustrate an interaction between lexical stress and intonational phonology. </a:t>
            </a:r>
          </a:p>
          <a:p>
            <a:pPr marL="717851" lvl="2" indent="-369098">
              <a:buFont typeface="Arial" pitchFamily="34" charset="0"/>
              <a:buChar char="•"/>
            </a:pPr>
            <a:endParaRPr lang="en-US" sz="3200" dirty="0"/>
          </a:p>
          <a:p>
            <a:pPr marL="717851" lvl="2" indent="-369098">
              <a:buFont typeface="Arial" pitchFamily="34" charset="0"/>
              <a:buChar char="•"/>
            </a:pPr>
            <a:r>
              <a:rPr lang="en-US" sz="3200" dirty="0"/>
              <a:t>The misalignment or variation cited by </a:t>
            </a:r>
            <a:r>
              <a:rPr lang="en-US" sz="3200" dirty="0" err="1">
                <a:solidFill>
                  <a:srgbClr val="000000"/>
                </a:solidFill>
              </a:rPr>
              <a:t>Féry</a:t>
            </a:r>
            <a:r>
              <a:rPr lang="en-US" sz="3200" dirty="0"/>
              <a:t> (2010) in favor of a phrasal </a:t>
            </a:r>
            <a:r>
              <a:rPr lang="en-US" sz="3200" dirty="0" err="1"/>
              <a:t>L</a:t>
            </a:r>
            <a:r>
              <a:rPr lang="en-US" sz="3200" i="1" dirty="0" err="1"/>
              <a:t>p</a:t>
            </a:r>
            <a:r>
              <a:rPr lang="en-US" sz="3200" dirty="0" err="1"/>
              <a:t>H</a:t>
            </a:r>
            <a:r>
              <a:rPr lang="en-US" sz="3200" i="1" dirty="0" err="1"/>
              <a:t>p</a:t>
            </a:r>
            <a:r>
              <a:rPr lang="en-US" sz="3200" i="1" dirty="0"/>
              <a:t> </a:t>
            </a:r>
            <a:r>
              <a:rPr lang="en-US" sz="3200" dirty="0"/>
              <a:t>approach may not have taken into account the complexities of the interaction between lexical stress and phrasal intonation. </a:t>
            </a:r>
          </a:p>
          <a:p>
            <a:pPr marL="717851" lvl="2" indent="-369098">
              <a:buFont typeface="Arial" pitchFamily="34" charset="0"/>
              <a:buChar char="•"/>
            </a:pPr>
            <a:endParaRPr lang="en-US" sz="3200" dirty="0"/>
          </a:p>
          <a:p>
            <a:pPr marL="717851" lvl="2" indent="-369098">
              <a:buFont typeface="Arial" pitchFamily="34" charset="0"/>
              <a:buChar char="•"/>
            </a:pPr>
            <a:r>
              <a:rPr lang="en-US" sz="3200" dirty="0"/>
              <a:t>Moreover, our results are consistent with the L*H analysis of the basis LH contour (</a:t>
            </a:r>
            <a:r>
              <a:rPr lang="en-US" sz="3200" dirty="0" err="1"/>
              <a:t>Harnsberger</a:t>
            </a:r>
            <a:r>
              <a:rPr lang="en-US" sz="3200" dirty="0"/>
              <a:t> 1994, </a:t>
            </a:r>
            <a:r>
              <a:rPr lang="it-IT" sz="3200" dirty="0"/>
              <a:t>Urooj et al. 2019</a:t>
            </a:r>
            <a:r>
              <a:rPr lang="en-US" sz="3200" dirty="0"/>
              <a:t>).</a:t>
            </a:r>
            <a:br>
              <a:rPr lang="en-US" sz="3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794" y="6534806"/>
            <a:ext cx="13712783" cy="2268251"/>
          </a:xfrm>
        </p:spPr>
        <p:txBody>
          <a:bodyPr/>
          <a:lstStyle/>
          <a:p>
            <a:r>
              <a:rPr lang="en-US" sz="4400" dirty="0">
                <a:solidFill>
                  <a:srgbClr val="000000"/>
                </a:solidFill>
              </a:rPr>
              <a:t>investigating the acoustic correlates of lexical stress Using Minimal Pairs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847" y="4039730"/>
            <a:ext cx="13771722" cy="215483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Experiment 2: </a:t>
            </a:r>
            <a:r>
              <a:rPr lang="en-US" sz="6000" dirty="0">
                <a:solidFill>
                  <a:srgbClr val="000000"/>
                </a:solidFill>
              </a:rPr>
              <a:t>Production</a:t>
            </a:r>
            <a:endParaRPr lang="en-US" sz="5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0" y="183704"/>
            <a:ext cx="15247238" cy="1247537"/>
          </a:xfrm>
        </p:spPr>
        <p:txBody>
          <a:bodyPr>
            <a:normAutofit/>
          </a:bodyPr>
          <a:lstStyle/>
          <a:p>
            <a:r>
              <a:rPr lang="en-US" sz="4300" dirty="0">
                <a:solidFill>
                  <a:srgbClr val="000000"/>
                </a:solidFill>
              </a:rPr>
              <a:t>Experiment 2: Minimal Pairs </a:t>
            </a:r>
            <a:r>
              <a:rPr lang="en-US" sz="3400" dirty="0">
                <a:solidFill>
                  <a:srgbClr val="000000"/>
                </a:solidFill>
              </a:rPr>
              <a:t/>
            </a:r>
            <a:br>
              <a:rPr lang="en-US" sz="3400" dirty="0">
                <a:solidFill>
                  <a:srgbClr val="000000"/>
                </a:solidFill>
              </a:rPr>
            </a:br>
            <a:endParaRPr lang="en-US" sz="3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7110"/>
            <a:ext cx="16202025" cy="9370115"/>
          </a:xfrm>
        </p:spPr>
        <p:txBody>
          <a:bodyPr>
            <a:normAutofit/>
          </a:bodyPr>
          <a:lstStyle/>
          <a:p>
            <a:pPr lvl="2" indent="0">
              <a:buNone/>
            </a:pPr>
            <a:r>
              <a:rPr lang="en-US" sz="3500" b="1" dirty="0">
                <a:solidFill>
                  <a:schemeClr val="accent1"/>
                </a:solidFill>
              </a:rPr>
              <a:t>Material</a:t>
            </a:r>
          </a:p>
          <a:p>
            <a:pPr marL="1140715" lvl="3" indent="-307581">
              <a:buFont typeface="Arial" pitchFamily="34" charset="0"/>
              <a:buChar char="•"/>
            </a:pPr>
            <a:endParaRPr lang="en-US" sz="1900" dirty="0"/>
          </a:p>
          <a:p>
            <a:pPr marL="1140715" lvl="3" indent="-307581">
              <a:buFont typeface="Arial" pitchFamily="34" charset="0"/>
              <a:buChar char="•"/>
            </a:pPr>
            <a:endParaRPr lang="en-US" sz="1900" dirty="0"/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717851" lvl="2" indent="-369098">
              <a:buFont typeface="Arial" pitchFamily="34" charset="0"/>
              <a:buChar char="•"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717851" lvl="2" indent="-369098">
              <a:buFont typeface="Arial" pitchFamily="34" charset="0"/>
              <a:buChar char="•"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lvl="2" indent="0">
              <a:buNone/>
            </a:pPr>
            <a:endParaRPr lang="en-US" sz="3500" b="1" dirty="0">
              <a:solidFill>
                <a:schemeClr val="accent1"/>
              </a:solidFill>
            </a:endParaRPr>
          </a:p>
          <a:p>
            <a:pPr lvl="2" indent="0">
              <a:buNone/>
            </a:pPr>
            <a:endParaRPr lang="en-US" sz="3500" b="1" dirty="0">
              <a:solidFill>
                <a:schemeClr val="accent1"/>
              </a:solidFill>
            </a:endParaRPr>
          </a:p>
          <a:p>
            <a:pPr lvl="2" indent="0">
              <a:buNone/>
            </a:pPr>
            <a:r>
              <a:rPr lang="en-US" sz="3500" b="1" dirty="0">
                <a:solidFill>
                  <a:schemeClr val="accent1"/>
                </a:solidFill>
              </a:rPr>
              <a:t>Participants &amp; Data Treatment</a:t>
            </a:r>
          </a:p>
          <a:p>
            <a:pPr marL="1290333" lvl="3" indent="-457200">
              <a:buFont typeface="Arial" pitchFamily="34" charset="0"/>
              <a:buChar char="•"/>
            </a:pPr>
            <a:r>
              <a:rPr lang="en-US" sz="2800" dirty="0"/>
              <a:t>Fourteen Pakistani Urdu speakers (average age = 20.9 years, SD = 2.33 years, 8 female) &amp; 56 productions</a:t>
            </a:r>
          </a:p>
          <a:p>
            <a:pPr marL="1290333" lvl="3" indent="-457200">
              <a:buFont typeface="Arial" pitchFamily="34" charset="0"/>
              <a:buChar char="•"/>
            </a:pPr>
            <a:r>
              <a:rPr lang="en-US" sz="2800" dirty="0"/>
              <a:t>Data annotated at segment, word, syllable, stress and tone levels.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  <a:p>
            <a:pPr marL="656335" lvl="2" indent="-307581">
              <a:buFont typeface="Arial" pitchFamily="34" charset="0"/>
              <a:buChar char="•"/>
            </a:pP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4782"/>
              </p:ext>
            </p:extLst>
          </p:nvPr>
        </p:nvGraphicFramePr>
        <p:xfrm>
          <a:off x="573249" y="2016299"/>
          <a:ext cx="15055525" cy="46983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13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42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0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Words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Context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0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1)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dirty="0">
                          <a:effectLst/>
                        </a:rPr>
                        <a:t>ˈ</a:t>
                      </a:r>
                      <a:r>
                        <a:rPr lang="en-US" sz="2800" dirty="0" err="1">
                          <a:effectLst/>
                        </a:rPr>
                        <a:t>gə.lɑ</a:t>
                      </a:r>
                      <a:r>
                        <a:rPr lang="en-US" sz="2800" dirty="0">
                          <a:effectLst/>
                        </a:rPr>
                        <a:t>  ‘throat/Noun’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Q: </a:t>
                      </a:r>
                      <a:r>
                        <a:rPr lang="en-US" sz="2300" dirty="0" err="1">
                          <a:effectLst/>
                        </a:rPr>
                        <a:t>Kya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aap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ka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kaan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kharab</a:t>
                      </a:r>
                      <a:r>
                        <a:rPr lang="en-US" sz="2300" dirty="0">
                          <a:effectLst/>
                        </a:rPr>
                        <a:t> he? (Is your ear infected?)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A: </a:t>
                      </a:r>
                      <a:r>
                        <a:rPr lang="en-US" sz="2300" dirty="0" err="1">
                          <a:effectLst/>
                        </a:rPr>
                        <a:t>Nahi</a:t>
                      </a:r>
                      <a:r>
                        <a:rPr lang="en-US" sz="2300" dirty="0">
                          <a:effectLst/>
                        </a:rPr>
                        <a:t>, </a:t>
                      </a:r>
                      <a:r>
                        <a:rPr lang="en-US" sz="2300" dirty="0" err="1">
                          <a:effectLst/>
                        </a:rPr>
                        <a:t>mera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b="1" dirty="0">
                          <a:effectLst/>
                        </a:rPr>
                        <a:t>ˈ</a:t>
                      </a:r>
                      <a:r>
                        <a:rPr lang="en-US" sz="2300" b="1" dirty="0" err="1">
                          <a:effectLst/>
                        </a:rPr>
                        <a:t>gə.lɑ</a:t>
                      </a:r>
                      <a:r>
                        <a:rPr lang="en-US" sz="2300" b="1" dirty="0">
                          <a:effectLst/>
                        </a:rPr>
                        <a:t>  </a:t>
                      </a:r>
                      <a:r>
                        <a:rPr lang="en-US" sz="2300" dirty="0" err="1">
                          <a:effectLst/>
                        </a:rPr>
                        <a:t>kharab</a:t>
                      </a:r>
                      <a:r>
                        <a:rPr lang="en-US" sz="2300" dirty="0">
                          <a:effectLst/>
                        </a:rPr>
                        <a:t> he. (No, my </a:t>
                      </a:r>
                      <a:r>
                        <a:rPr lang="en-US" sz="2300" b="1" dirty="0">
                          <a:effectLst/>
                        </a:rPr>
                        <a:t>throat</a:t>
                      </a:r>
                      <a:r>
                        <a:rPr lang="en-US" sz="2300" dirty="0">
                          <a:effectLst/>
                        </a:rPr>
                        <a:t> is infected.)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5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    </a:t>
                      </a:r>
                      <a:r>
                        <a:rPr lang="en-US" sz="2800" dirty="0" err="1">
                          <a:effectLst/>
                        </a:rPr>
                        <a:t>gə</a:t>
                      </a:r>
                      <a:r>
                        <a:rPr lang="en-US" sz="2800" dirty="0">
                          <a:effectLst/>
                        </a:rPr>
                        <a:t>.ˈ</a:t>
                      </a:r>
                      <a:r>
                        <a:rPr lang="en-US" sz="2800" dirty="0" err="1">
                          <a:effectLst/>
                        </a:rPr>
                        <a:t>lɑ</a:t>
                      </a:r>
                      <a:r>
                        <a:rPr lang="en-US" sz="2800" dirty="0">
                          <a:effectLst/>
                        </a:rPr>
                        <a:t>  ‘to cook/Verb’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Q: </a:t>
                      </a:r>
                      <a:r>
                        <a:rPr lang="en-US" sz="2300" dirty="0" err="1">
                          <a:effectLst/>
                        </a:rPr>
                        <a:t>Kya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aap</a:t>
                      </a:r>
                      <a:r>
                        <a:rPr lang="en-US" sz="2300" dirty="0">
                          <a:effectLst/>
                        </a:rPr>
                        <a:t> ne </a:t>
                      </a:r>
                      <a:r>
                        <a:rPr lang="en-US" sz="2300" dirty="0" err="1">
                          <a:effectLst/>
                        </a:rPr>
                        <a:t>gosht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jala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dia</a:t>
                      </a:r>
                      <a:r>
                        <a:rPr lang="en-US" sz="2300" dirty="0">
                          <a:effectLst/>
                        </a:rPr>
                        <a:t>? (Did you burn the meat?)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A: </a:t>
                      </a:r>
                      <a:r>
                        <a:rPr lang="en-US" sz="2300" dirty="0" err="1">
                          <a:effectLst/>
                        </a:rPr>
                        <a:t>Nahi</a:t>
                      </a:r>
                      <a:r>
                        <a:rPr lang="en-US" sz="2300" dirty="0">
                          <a:effectLst/>
                        </a:rPr>
                        <a:t>, </a:t>
                      </a:r>
                      <a:r>
                        <a:rPr lang="en-US" sz="2300" dirty="0" err="1">
                          <a:effectLst/>
                        </a:rPr>
                        <a:t>mein</a:t>
                      </a:r>
                      <a:r>
                        <a:rPr lang="en-US" sz="2300" dirty="0">
                          <a:effectLst/>
                        </a:rPr>
                        <a:t> ne </a:t>
                      </a:r>
                      <a:r>
                        <a:rPr lang="en-US" sz="2300" dirty="0" err="1">
                          <a:effectLst/>
                        </a:rPr>
                        <a:t>gosht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b="1" dirty="0" err="1">
                          <a:effectLst/>
                        </a:rPr>
                        <a:t>gə</a:t>
                      </a:r>
                      <a:r>
                        <a:rPr lang="en-US" sz="2300" b="1" dirty="0">
                          <a:effectLst/>
                        </a:rPr>
                        <a:t>.ˈ</a:t>
                      </a:r>
                      <a:r>
                        <a:rPr lang="en-US" sz="2300" b="1" dirty="0" err="1">
                          <a:effectLst/>
                        </a:rPr>
                        <a:t>lɑ</a:t>
                      </a:r>
                      <a:r>
                        <a:rPr lang="en-US" sz="2300" b="1" dirty="0">
                          <a:effectLst/>
                        </a:rPr>
                        <a:t>   </a:t>
                      </a:r>
                      <a:r>
                        <a:rPr lang="en-US" sz="2300" dirty="0">
                          <a:effectLst/>
                        </a:rPr>
                        <a:t>dia. (No, I </a:t>
                      </a:r>
                      <a:r>
                        <a:rPr lang="en-US" sz="2300" b="1" dirty="0">
                          <a:effectLst/>
                        </a:rPr>
                        <a:t>cooked</a:t>
                      </a:r>
                      <a:r>
                        <a:rPr lang="en-US" sz="2300" dirty="0">
                          <a:effectLst/>
                        </a:rPr>
                        <a:t> the meat.)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5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2) ˈ</a:t>
                      </a:r>
                      <a:r>
                        <a:rPr lang="en-US" sz="2800" dirty="0" err="1">
                          <a:effectLst/>
                        </a:rPr>
                        <a:t>gʰə.ʈɑ</a:t>
                      </a:r>
                      <a:r>
                        <a:rPr lang="en-US" sz="2800" dirty="0">
                          <a:effectLst/>
                        </a:rPr>
                        <a:t> ‘thick cloud/Noun’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Q: </a:t>
                      </a:r>
                      <a:r>
                        <a:rPr lang="en-US" sz="2300" dirty="0" err="1">
                          <a:effectLst/>
                        </a:rPr>
                        <a:t>Kya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aasman</a:t>
                      </a:r>
                      <a:r>
                        <a:rPr lang="en-US" sz="2300" dirty="0">
                          <a:effectLst/>
                        </a:rPr>
                        <a:t> par </a:t>
                      </a:r>
                      <a:r>
                        <a:rPr lang="en-US" sz="2300" dirty="0" err="1">
                          <a:effectLst/>
                        </a:rPr>
                        <a:t>baadal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chaye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hai</a:t>
                      </a:r>
                      <a:r>
                        <a:rPr lang="en-US" sz="2300" dirty="0">
                          <a:effectLst/>
                        </a:rPr>
                        <a:t>? (Are there clouds in the sky?)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A: </a:t>
                      </a:r>
                      <a:r>
                        <a:rPr lang="en-US" sz="2300" dirty="0" err="1">
                          <a:effectLst/>
                        </a:rPr>
                        <a:t>Nahi</a:t>
                      </a:r>
                      <a:r>
                        <a:rPr lang="en-US" sz="2300" dirty="0">
                          <a:effectLst/>
                        </a:rPr>
                        <a:t>, </a:t>
                      </a:r>
                      <a:r>
                        <a:rPr lang="en-US" sz="2300" dirty="0" err="1">
                          <a:effectLst/>
                        </a:rPr>
                        <a:t>aasman</a:t>
                      </a:r>
                      <a:r>
                        <a:rPr lang="en-US" sz="2300" dirty="0">
                          <a:effectLst/>
                        </a:rPr>
                        <a:t> par </a:t>
                      </a: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2300" b="1" dirty="0" err="1">
                          <a:solidFill>
                            <a:schemeClr val="tx1"/>
                          </a:solidFill>
                          <a:effectLst/>
                        </a:rPr>
                        <a:t>gʰə.ʈɑ</a:t>
                      </a: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300" dirty="0">
                          <a:effectLst/>
                        </a:rPr>
                        <a:t>chai </a:t>
                      </a:r>
                      <a:r>
                        <a:rPr lang="en-US" sz="2300" dirty="0" err="1">
                          <a:effectLst/>
                        </a:rPr>
                        <a:t>hai</a:t>
                      </a:r>
                      <a:r>
                        <a:rPr lang="en-US" sz="2300" dirty="0">
                          <a:effectLst/>
                        </a:rPr>
                        <a:t>. (No, there is a</a:t>
                      </a:r>
                      <a:r>
                        <a:rPr lang="en-US" sz="2300" baseline="0" dirty="0">
                          <a:effectLst/>
                        </a:rPr>
                        <a:t> </a:t>
                      </a:r>
                      <a:r>
                        <a:rPr lang="en-US" sz="2300" b="1" dirty="0">
                          <a:effectLst/>
                        </a:rPr>
                        <a:t>thick cloud </a:t>
                      </a:r>
                      <a:r>
                        <a:rPr lang="en-US" sz="2300" dirty="0">
                          <a:effectLst/>
                        </a:rPr>
                        <a:t>in the sky.’)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    </a:t>
                      </a:r>
                      <a:r>
                        <a:rPr lang="en-US" sz="2800" dirty="0" err="1">
                          <a:effectLst/>
                        </a:rPr>
                        <a:t>gʰə</a:t>
                      </a:r>
                      <a:r>
                        <a:rPr lang="en-US" sz="2800" dirty="0">
                          <a:effectLst/>
                        </a:rPr>
                        <a:t>.ˈ</a:t>
                      </a:r>
                      <a:r>
                        <a:rPr lang="en-US" sz="2800" dirty="0" err="1">
                          <a:effectLst/>
                        </a:rPr>
                        <a:t>ʈɑ</a:t>
                      </a:r>
                      <a:r>
                        <a:rPr lang="en-US" sz="2800" dirty="0">
                          <a:effectLst/>
                        </a:rPr>
                        <a:t> ‘ to reduce/verb’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Q: </a:t>
                      </a:r>
                      <a:r>
                        <a:rPr lang="en-US" sz="2300" dirty="0" err="1">
                          <a:effectLst/>
                        </a:rPr>
                        <a:t>Kya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mein</a:t>
                      </a:r>
                      <a:r>
                        <a:rPr lang="en-US" sz="2300" dirty="0">
                          <a:effectLst/>
                        </a:rPr>
                        <a:t> is suit </a:t>
                      </a:r>
                      <a:r>
                        <a:rPr lang="en-US" sz="2300" dirty="0" err="1">
                          <a:effectLst/>
                        </a:rPr>
                        <a:t>ka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kimat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bara</a:t>
                      </a:r>
                      <a:r>
                        <a:rPr lang="en-US" sz="2300" dirty="0">
                          <a:effectLst/>
                        </a:rPr>
                        <a:t> du? (Do</a:t>
                      </a:r>
                      <a:r>
                        <a:rPr lang="en-US" sz="2300" baseline="0" dirty="0">
                          <a:effectLst/>
                        </a:rPr>
                        <a:t> </a:t>
                      </a:r>
                      <a:r>
                        <a:rPr lang="en-US" sz="2300" dirty="0">
                          <a:effectLst/>
                        </a:rPr>
                        <a:t>I increase the price of this suit)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A: </a:t>
                      </a:r>
                      <a:r>
                        <a:rPr lang="en-US" sz="2300" dirty="0" err="1">
                          <a:effectLst/>
                        </a:rPr>
                        <a:t>Nahi</a:t>
                      </a:r>
                      <a:r>
                        <a:rPr lang="en-US" sz="2300" dirty="0">
                          <a:effectLst/>
                        </a:rPr>
                        <a:t>, is suit </a:t>
                      </a:r>
                      <a:r>
                        <a:rPr lang="en-US" sz="2300" dirty="0" err="1">
                          <a:effectLst/>
                        </a:rPr>
                        <a:t>ki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kimat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b="1" dirty="0" err="1">
                          <a:effectLst/>
                        </a:rPr>
                        <a:t>gʰə</a:t>
                      </a:r>
                      <a:r>
                        <a:rPr lang="en-US" sz="2300" b="1" dirty="0">
                          <a:effectLst/>
                        </a:rPr>
                        <a:t>.ˈ</a:t>
                      </a:r>
                      <a:r>
                        <a:rPr lang="en-US" sz="2300" b="1" dirty="0" err="1">
                          <a:effectLst/>
                        </a:rPr>
                        <a:t>ʈɑ</a:t>
                      </a:r>
                      <a:r>
                        <a:rPr lang="en-US" sz="2300" b="1" dirty="0">
                          <a:effectLst/>
                        </a:rPr>
                        <a:t> </a:t>
                      </a:r>
                      <a:r>
                        <a:rPr lang="en-US" sz="2300" dirty="0">
                          <a:effectLst/>
                        </a:rPr>
                        <a:t>du. (No, </a:t>
                      </a:r>
                      <a:r>
                        <a:rPr lang="en-US" sz="2300" b="1" dirty="0">
                          <a:effectLst/>
                        </a:rPr>
                        <a:t>reduce</a:t>
                      </a:r>
                      <a:r>
                        <a:rPr lang="en-US" sz="2300" dirty="0">
                          <a:effectLst/>
                        </a:rPr>
                        <a:t> the price of this suit.)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8107"/>
            <a:ext cx="16202025" cy="1320166"/>
          </a:xfrm>
        </p:spPr>
        <p:txBody>
          <a:bodyPr>
            <a:noAutofit/>
          </a:bodyPr>
          <a:lstStyle/>
          <a:p>
            <a:r>
              <a:rPr lang="en-US" sz="4100" u="none" dirty="0">
                <a:solidFill>
                  <a:srgbClr val="000000"/>
                </a:solidFill>
              </a:rPr>
              <a:t> </a:t>
            </a:r>
            <a:r>
              <a:rPr lang="en-US" sz="4300" dirty="0">
                <a:solidFill>
                  <a:srgbClr val="000000"/>
                </a:solidFill>
              </a:rPr>
              <a:t>Experiment 2 </a:t>
            </a:r>
            <a:r>
              <a:rPr lang="en-US" sz="4300" dirty="0"/>
              <a:t>Results: Syllable Duration</a:t>
            </a:r>
            <a:endParaRPr lang="en-US" sz="4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31244"/>
            <a:ext cx="16202025" cy="9370115"/>
          </a:xfrm>
        </p:spPr>
        <p:txBody>
          <a:bodyPr>
            <a:normAutofit/>
          </a:bodyPr>
          <a:lstStyle/>
          <a:p>
            <a:pPr marL="717851" lvl="2" indent="-369098">
              <a:buFont typeface="Arial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717851" lvl="2" indent="-369098">
              <a:buFont typeface="Arial" pitchFamily="34" charset="0"/>
              <a:buChar char="•"/>
            </a:pPr>
            <a:endParaRPr lang="en-US" sz="2200" dirty="0"/>
          </a:p>
          <a:p>
            <a:pPr marL="348753" lvl="2" indent="0">
              <a:buNone/>
            </a:pP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000000"/>
                </a:solidFill>
              </a:rPr>
              <a:t/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/>
            </a:r>
            <a:br>
              <a:rPr lang="en-US" sz="2200" dirty="0">
                <a:solidFill>
                  <a:srgbClr val="000000"/>
                </a:solidFill>
              </a:rPr>
            </a:b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  <a:endParaRPr lang="en-US" dirty="0"/>
          </a:p>
          <a:p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442555" y="1654903"/>
            <a:ext cx="13992054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endParaRPr lang="en-US" sz="3600" dirty="0"/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3600" dirty="0"/>
              <a:t>In the pairs, stress pattern happened to correlate with word category: </a:t>
            </a:r>
          </a:p>
          <a:p>
            <a:pPr marL="1202231" lvl="3" indent="-369098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/>
              <a:t>words with 1st syllable stress are </a:t>
            </a:r>
            <a:r>
              <a:rPr lang="en-US" sz="3200" b="1" dirty="0"/>
              <a:t>nouns</a:t>
            </a:r>
            <a:r>
              <a:rPr lang="en-US" sz="3200" dirty="0"/>
              <a:t> </a:t>
            </a:r>
          </a:p>
          <a:p>
            <a:pPr marL="1202231" lvl="3" indent="-369098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/>
              <a:t>words with 2nd syllable stress are </a:t>
            </a:r>
            <a:r>
              <a:rPr lang="en-US" sz="3200" b="1" dirty="0"/>
              <a:t>verbs</a:t>
            </a:r>
            <a:r>
              <a:rPr lang="en-US" sz="3200" dirty="0"/>
              <a:t> </a:t>
            </a:r>
          </a:p>
          <a:p>
            <a:pPr marL="1202231" lvl="3" indent="-369098">
              <a:buFont typeface="Arial" pitchFamily="34" charset="0"/>
              <a:buChar char="•"/>
            </a:pPr>
            <a:endParaRPr lang="en-US" sz="3600" dirty="0"/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3600" dirty="0"/>
              <a:t>The results showed:</a:t>
            </a:r>
          </a:p>
          <a:p>
            <a:pPr marL="949330" lvl="3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/>
              <a:t>a</a:t>
            </a:r>
            <a:r>
              <a:rPr lang="en-US" sz="3200" dirty="0" smtClean="0"/>
              <a:t>n </a:t>
            </a:r>
            <a:r>
              <a:rPr lang="en-US" sz="3200" b="1" dirty="0"/>
              <a:t>increase in duration </a:t>
            </a:r>
            <a:r>
              <a:rPr lang="en-US" sz="3200" dirty="0"/>
              <a:t>of the </a:t>
            </a:r>
            <a:r>
              <a:rPr lang="en-US" sz="3200" b="1" dirty="0"/>
              <a:t>1</a:t>
            </a:r>
            <a:r>
              <a:rPr lang="en-US" sz="3200" b="1" baseline="30000" dirty="0"/>
              <a:t>st</a:t>
            </a:r>
            <a:r>
              <a:rPr lang="en-US" sz="3200" b="1" dirty="0"/>
              <a:t> syllable </a:t>
            </a:r>
            <a:r>
              <a:rPr lang="en-US" sz="3200" dirty="0"/>
              <a:t>if that syllable is stressed (</a:t>
            </a:r>
            <a:r>
              <a:rPr lang="en-US" sz="3200" i="1" dirty="0"/>
              <a:t>β</a:t>
            </a:r>
            <a:r>
              <a:rPr lang="en-US" sz="3200" dirty="0"/>
              <a:t>= -0.015 , SE = 0.005, t = -2.802, p &lt; 0.05)</a:t>
            </a:r>
          </a:p>
          <a:p>
            <a:pPr marL="949330" lvl="3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/>
              <a:t>There is no similar increase in duration on the stressed 2</a:t>
            </a:r>
            <a:r>
              <a:rPr lang="en-US" sz="3200" baseline="30000" dirty="0"/>
              <a:t>nd</a:t>
            </a:r>
            <a:r>
              <a:rPr lang="en-US" sz="3200" dirty="0"/>
              <a:t> syllable. </a:t>
            </a:r>
          </a:p>
          <a:p>
            <a:pPr marL="342900" lvl="2" indent="-342900" algn="just">
              <a:buFont typeface="Arial" pitchFamily="34" charset="0"/>
              <a:buChar char="•"/>
            </a:pPr>
            <a:endParaRPr lang="en-US" sz="3200" dirty="0"/>
          </a:p>
          <a:p>
            <a:pPr marL="342900" lvl="2" indent="-342900" algn="just">
              <a:buFont typeface="Arial" pitchFamily="34" charset="0"/>
              <a:buChar char="•"/>
            </a:pPr>
            <a:endParaRPr lang="en-US" sz="3200" dirty="0"/>
          </a:p>
          <a:p>
            <a:pPr algn="just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84" y="120018"/>
            <a:ext cx="15201441" cy="1320166"/>
          </a:xfrm>
        </p:spPr>
        <p:txBody>
          <a:bodyPr>
            <a:noAutofit/>
          </a:bodyPr>
          <a:lstStyle/>
          <a:p>
            <a:r>
              <a:rPr lang="en-US" sz="4100" dirty="0">
                <a:solidFill>
                  <a:srgbClr val="000000"/>
                </a:solidFill>
              </a:rPr>
              <a:t>Experiment 2</a:t>
            </a:r>
            <a:r>
              <a:rPr lang="en-US" sz="4100" dirty="0"/>
              <a:t>: </a:t>
            </a:r>
            <a:r>
              <a:rPr lang="en-US" sz="4100" dirty="0">
                <a:solidFill>
                  <a:srgbClr val="000000"/>
                </a:solidFill>
              </a:rPr>
              <a:t>Discussion</a:t>
            </a:r>
            <a:endParaRPr lang="en-US" sz="4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31244"/>
            <a:ext cx="15733859" cy="9370115"/>
          </a:xfrm>
        </p:spPr>
        <p:txBody>
          <a:bodyPr>
            <a:normAutofit fontScale="85000" lnSpcReduction="10000"/>
          </a:bodyPr>
          <a:lstStyle/>
          <a:p>
            <a:pPr marL="920253" lvl="2" indent="-571500">
              <a:buFont typeface="Arial" panose="020B0604020202020204" pitchFamily="34" charset="0"/>
              <a:buChar char="•"/>
            </a:pPr>
            <a:r>
              <a:rPr lang="en-US" sz="4100" dirty="0"/>
              <a:t>Hypothesized reason for the statistical effect on the1</a:t>
            </a:r>
            <a:r>
              <a:rPr lang="en-US" sz="4100" baseline="30000" dirty="0"/>
              <a:t>st</a:t>
            </a:r>
            <a:r>
              <a:rPr lang="en-US" sz="4100" dirty="0"/>
              <a:t> syllables</a:t>
            </a:r>
            <a:r>
              <a:rPr lang="en-US" sz="4000" dirty="0"/>
              <a:t>:</a:t>
            </a:r>
          </a:p>
          <a:p>
            <a:pPr marL="348753" lvl="2" indent="0">
              <a:buNone/>
            </a:pPr>
            <a:endParaRPr lang="en-US" sz="4000" dirty="0"/>
          </a:p>
          <a:p>
            <a:pPr marL="1404633" lvl="3" indent="-571500"/>
            <a:r>
              <a:rPr lang="en-US" sz="3600" dirty="0"/>
              <a:t>The 1</a:t>
            </a:r>
            <a:r>
              <a:rPr lang="en-US" sz="3600" baseline="30000" dirty="0"/>
              <a:t>st</a:t>
            </a:r>
            <a:r>
              <a:rPr lang="en-US" sz="3600" dirty="0"/>
              <a:t> syllable data is </a:t>
            </a:r>
            <a:r>
              <a:rPr lang="en-US" sz="3600" dirty="0" smtClean="0"/>
              <a:t>not confounded </a:t>
            </a:r>
            <a:r>
              <a:rPr lang="en-US" sz="3600" dirty="0"/>
              <a:t>by boundary lengthening effects.</a:t>
            </a:r>
          </a:p>
          <a:p>
            <a:pPr marL="1404633" lvl="3" indent="-571500"/>
            <a:r>
              <a:rPr lang="en-US" sz="3600" dirty="0"/>
              <a:t>Lengthening effects may be due to the placement of nouns vs. verbs.</a:t>
            </a:r>
          </a:p>
          <a:p>
            <a:pPr marL="920253" lvl="2" indent="-571500">
              <a:buFont typeface="Arial" pitchFamily="34" charset="0"/>
              <a:buChar char="•"/>
            </a:pPr>
            <a:endParaRPr lang="en-US" sz="4000" dirty="0"/>
          </a:p>
          <a:p>
            <a:pPr marL="920253" lvl="2" indent="-571500">
              <a:buFont typeface="Arial" pitchFamily="34" charset="0"/>
              <a:buChar char="•"/>
            </a:pPr>
            <a:r>
              <a:rPr lang="en-US" sz="4100" dirty="0"/>
              <a:t>Placement Differences in our experiment:</a:t>
            </a:r>
          </a:p>
          <a:p>
            <a:pPr marL="1404633" lvl="3" indent="-571500">
              <a:buFont typeface="Symbol" pitchFamily="2" charset="2"/>
              <a:buChar char="-"/>
            </a:pPr>
            <a:r>
              <a:rPr lang="en-US" sz="3600" dirty="0"/>
              <a:t>The verbs were never sentence/clause final.</a:t>
            </a:r>
          </a:p>
          <a:p>
            <a:pPr marL="1404633" lvl="3" indent="-571500">
              <a:buFont typeface="Symbol" pitchFamily="2" charset="2"/>
              <a:buChar char="-"/>
            </a:pPr>
            <a:r>
              <a:rPr lang="en-US" sz="3600" dirty="0"/>
              <a:t>The nouns were always placed before the verbal complex.</a:t>
            </a:r>
          </a:p>
          <a:p>
            <a:pPr marL="1404633" lvl="3" indent="-571500">
              <a:buFont typeface="Symbol" pitchFamily="2" charset="2"/>
              <a:buChar char="-"/>
            </a:pPr>
            <a:r>
              <a:rPr lang="en-US" sz="3600" dirty="0"/>
              <a:t>The nouns receive a typical LH pattern in preverbal position. </a:t>
            </a:r>
          </a:p>
          <a:p>
            <a:pPr marL="717851" lvl="2" indent="-369098">
              <a:buFont typeface="Arial" pitchFamily="34" charset="0"/>
              <a:buChar char="•"/>
            </a:pPr>
            <a:endParaRPr lang="en-US" sz="4000" dirty="0"/>
          </a:p>
          <a:p>
            <a:pPr marL="717851" lvl="2" indent="-369098">
              <a:buFont typeface="Arial" pitchFamily="34" charset="0"/>
              <a:buChar char="•"/>
            </a:pPr>
            <a:r>
              <a:rPr lang="en-US" sz="4100" dirty="0"/>
              <a:t>Consequently:</a:t>
            </a:r>
          </a:p>
          <a:p>
            <a:pPr marL="1404633" lvl="3" indent="-571500">
              <a:buFont typeface="Symbol" pitchFamily="2" charset="2"/>
              <a:buChar char="-"/>
            </a:pPr>
            <a:r>
              <a:rPr lang="en-US" sz="3600" dirty="0"/>
              <a:t>The unstressed 2</a:t>
            </a:r>
            <a:r>
              <a:rPr lang="en-US" sz="3600" baseline="30000" dirty="0"/>
              <a:t>nd</a:t>
            </a:r>
            <a:r>
              <a:rPr lang="en-US" sz="3600" dirty="0"/>
              <a:t> syllable of the noun is the last syllable of a prosodic phrase.</a:t>
            </a:r>
          </a:p>
          <a:p>
            <a:pPr marL="1404633" lvl="3" indent="-571500">
              <a:buFont typeface="Symbol" pitchFamily="2" charset="2"/>
              <a:buChar char="-"/>
            </a:pPr>
            <a:r>
              <a:rPr lang="en-US" sz="3600" dirty="0"/>
              <a:t>It thus undergoes boundary lengthening.</a:t>
            </a:r>
          </a:p>
          <a:p>
            <a:pPr marL="717851" lvl="2" indent="-369098">
              <a:buFont typeface="Arial" pitchFamily="34" charset="0"/>
              <a:buChar char="•"/>
            </a:pPr>
            <a:endParaRPr lang="en-US" sz="4000" dirty="0"/>
          </a:p>
          <a:p>
            <a:pPr lvl="1"/>
            <a:r>
              <a:rPr lang="en-US" sz="4000" dirty="0"/>
              <a:t>   These factors together lead to a lack of difference between the unstressed </a:t>
            </a:r>
          </a:p>
          <a:p>
            <a:pPr lvl="1"/>
            <a:r>
              <a:rPr lang="en-US" sz="4000" dirty="0"/>
              <a:t>   2</a:t>
            </a:r>
            <a:r>
              <a:rPr lang="en-US" sz="4000" baseline="30000" dirty="0"/>
              <a:t>nd</a:t>
            </a:r>
            <a:r>
              <a:rPr lang="en-US" sz="4000" dirty="0"/>
              <a:t> syllable of the nouns and the stressed 2</a:t>
            </a:r>
            <a:r>
              <a:rPr lang="en-US" sz="4000" baseline="30000" dirty="0"/>
              <a:t>nd</a:t>
            </a:r>
            <a:r>
              <a:rPr lang="en-US" sz="4000" dirty="0"/>
              <a:t> syllable of the verbs.</a:t>
            </a:r>
            <a:r>
              <a:rPr lang="en-US" sz="3900" dirty="0"/>
              <a:t/>
            </a:r>
            <a:br>
              <a:rPr lang="en-US" sz="39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35" y="6527599"/>
            <a:ext cx="13712783" cy="2268251"/>
          </a:xfrm>
        </p:spPr>
        <p:txBody>
          <a:bodyPr/>
          <a:lstStyle/>
          <a:p>
            <a:r>
              <a:rPr lang="en-US" sz="4000" dirty="0"/>
              <a:t>Investigating speaker inconsistent perception of lexical stress with respect to Syllable weight &amp; weight clash </a:t>
            </a:r>
            <a:br>
              <a:rPr lang="en-US" sz="4000" dirty="0"/>
            </a:br>
            <a:r>
              <a:rPr lang="en-US" sz="3900" dirty="0"/>
              <a:t/>
            </a:r>
            <a:br>
              <a:rPr lang="en-US" sz="3900" dirty="0"/>
            </a:br>
            <a:endParaRPr lang="en-US" sz="3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188" y="4032523"/>
            <a:ext cx="13771722" cy="215483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Experiment 3: Perception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7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87" y="183701"/>
            <a:ext cx="15821058" cy="1134127"/>
          </a:xfrm>
        </p:spPr>
        <p:txBody>
          <a:bodyPr>
            <a:noAutofit/>
          </a:bodyPr>
          <a:lstStyle/>
          <a:p>
            <a:r>
              <a:rPr lang="en-US" sz="4700" dirty="0">
                <a:solidFill>
                  <a:srgbClr val="000000"/>
                </a:solidFill>
              </a:rPr>
              <a:t>Experiment 3</a:t>
            </a:r>
            <a:r>
              <a:rPr lang="en-US" sz="4700" dirty="0"/>
              <a:t>: </a:t>
            </a:r>
            <a:r>
              <a:rPr lang="en-US" sz="4700" dirty="0">
                <a:solidFill>
                  <a:srgbClr val="000000"/>
                </a:solidFill>
              </a:rPr>
              <a:t>Perception</a:t>
            </a:r>
            <a:r>
              <a:rPr lang="en-US" sz="4300" dirty="0">
                <a:solidFill>
                  <a:srgbClr val="000000"/>
                </a:solidFill>
              </a:rPr>
              <a:t/>
            </a:r>
            <a:br>
              <a:rPr lang="en-US" sz="4300" dirty="0">
                <a:solidFill>
                  <a:srgbClr val="000000"/>
                </a:solidFill>
              </a:rPr>
            </a:br>
            <a:endParaRPr lang="en-US" sz="43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119" y="1281575"/>
            <a:ext cx="16202025" cy="9483529"/>
          </a:xfrm>
        </p:spPr>
        <p:txBody>
          <a:bodyPr>
            <a:normAutofit/>
          </a:bodyPr>
          <a:lstStyle/>
          <a:p>
            <a:r>
              <a:rPr lang="en-US" sz="3600" dirty="0"/>
              <a:t>Materials </a:t>
            </a:r>
          </a:p>
          <a:p>
            <a:r>
              <a:rPr lang="en-US" sz="2400" b="0" dirty="0">
                <a:solidFill>
                  <a:schemeClr val="tx2"/>
                </a:solidFill>
              </a:rPr>
              <a:t>We tested speaker perception of lexical stress with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0" dirty="0">
                <a:solidFill>
                  <a:schemeClr val="tx2"/>
                </a:solidFill>
              </a:rPr>
              <a:t>respect to words that exhibit a weight clash vs. ones that do not.</a:t>
            </a: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717851" lvl="2" indent="-369098">
              <a:buFont typeface="Arial" pitchFamily="34" charset="0"/>
              <a:buChar char="•"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717851" lvl="2" indent="-369098">
              <a:buFont typeface="Arial" pitchFamily="34" charset="0"/>
              <a:buChar char="•"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717851" lvl="2" indent="-369098">
              <a:buFont typeface="Arial" pitchFamily="34" charset="0"/>
              <a:buChar char="•"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marL="717851" lvl="2" indent="-369098">
              <a:buFont typeface="Arial" pitchFamily="34" charset="0"/>
              <a:buChar char="•"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 lvl="2" indent="0">
              <a:buNone/>
            </a:pP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51850"/>
              </p:ext>
            </p:extLst>
          </p:nvPr>
        </p:nvGraphicFramePr>
        <p:xfrm>
          <a:off x="540172" y="3191808"/>
          <a:ext cx="9058832" cy="52580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201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7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Words with weight clash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Words without weight clash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25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nɑ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.ˈ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rɑ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.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zi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             ‘anger’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əx.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bɑ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.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ˈ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rɑt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̪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        ‘newspaper’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71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xɑ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.ˈmo.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ʃi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           ‘silence’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ɛh.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kɑ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.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ˈ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mɑt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̪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         ‘orders’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71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zə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.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ˈ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mɑ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.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nɑ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           ‘time’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mo.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zu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.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ˈ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ɑt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̪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            ‘topics’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96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ˈ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gɑ.nɑ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                ‘song’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hɑ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.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ˈ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lɑt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̪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               ‘condition’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96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ˈ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be.ʈi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                ‘daughter’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me.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ˈ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d̪ɑn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             ‘ground’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96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ˈ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go.rɑ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               ‘fair/white’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ˈ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bʊ.lɑ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                  ‘to call’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96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ˈ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mi.ʈʰɑ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               ‘sweet’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ˈ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lə.gɑ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                     ‘to fix’</a:t>
                      </a:r>
                      <a:endParaRPr lang="en-US" sz="2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14854" y="2579143"/>
            <a:ext cx="5996691" cy="6916638"/>
          </a:xfrm>
          <a:prstGeom prst="rect">
            <a:avLst/>
          </a:prstGeom>
          <a:noFill/>
        </p:spPr>
        <p:txBody>
          <a:bodyPr wrap="square" lIns="98426" tIns="49213" rIns="98426" bIns="49213" rtlCol="0">
            <a:spAutoFit/>
          </a:bodyPr>
          <a:lstStyle/>
          <a:p>
            <a:pPr marL="492130" lvl="3"/>
            <a:endParaRPr lang="en-US" sz="2800" dirty="0"/>
          </a:p>
          <a:p>
            <a:pPr marL="0" lvl="2"/>
            <a:r>
              <a:rPr lang="en-US" sz="4000" b="1" dirty="0">
                <a:solidFill>
                  <a:schemeClr val="accent1"/>
                </a:solidFill>
              </a:rPr>
              <a:t>Procedure</a:t>
            </a:r>
          </a:p>
          <a:p>
            <a:pPr marL="861228" lvl="3" indent="-369098">
              <a:buFont typeface="Arial" pitchFamily="34" charset="0"/>
              <a:buChar char="•"/>
            </a:pPr>
            <a:r>
              <a:rPr lang="en-US" sz="2800" dirty="0"/>
              <a:t>Randomized target words with their syllabification presented to participants on a paper in Urdu script. </a:t>
            </a:r>
            <a:endParaRPr lang="en-US" sz="2800" dirty="0" smtClean="0"/>
          </a:p>
          <a:p>
            <a:pPr marL="861228" lvl="3" indent="-369098">
              <a:buFont typeface="Arial" pitchFamily="34" charset="0"/>
              <a:buChar char="•"/>
            </a:pPr>
            <a:r>
              <a:rPr lang="en-US" sz="2800" dirty="0" smtClean="0"/>
              <a:t>Participants </a:t>
            </a:r>
            <a:r>
              <a:rPr lang="en-US" sz="2800" dirty="0"/>
              <a:t>read the word and circle the most prominent syllable. </a:t>
            </a:r>
            <a:br>
              <a:rPr lang="en-US" sz="2800" dirty="0"/>
            </a:br>
            <a:r>
              <a:rPr lang="en-US" sz="4000" b="1" dirty="0">
                <a:solidFill>
                  <a:schemeClr val="accent1"/>
                </a:solidFill>
              </a:rPr>
              <a:t>Participants</a:t>
            </a:r>
          </a:p>
          <a:p>
            <a:pPr marL="492130" lvl="3"/>
            <a:r>
              <a:rPr lang="en-US" sz="2800" dirty="0"/>
              <a:t>14 </a:t>
            </a:r>
            <a:r>
              <a:rPr lang="en-US" sz="2800" dirty="0" smtClean="0"/>
              <a:t>participants </a:t>
            </a:r>
            <a:r>
              <a:rPr lang="en-US" sz="2800" dirty="0"/>
              <a:t>(average age = 27.3 years, SD =5.13 years, 7 male) born and raised in Lahore.</a:t>
            </a:r>
          </a:p>
          <a:p>
            <a:pPr marL="861228" lvl="3" indent="-369098">
              <a:buFont typeface="Arial" pitchFamily="34" charset="0"/>
              <a:buChar char="•"/>
            </a:pPr>
            <a:endParaRPr lang="en-US" sz="36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252140" y="10277423"/>
            <a:ext cx="3510841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0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85" y="297116"/>
            <a:ext cx="16011540" cy="1134127"/>
          </a:xfrm>
        </p:spPr>
        <p:txBody>
          <a:bodyPr/>
          <a:lstStyle/>
          <a:p>
            <a:r>
              <a:rPr lang="en-US" sz="4300" dirty="0">
                <a:solidFill>
                  <a:srgbClr val="000000"/>
                </a:solidFill>
              </a:rPr>
              <a:t>Experiment 3</a:t>
            </a:r>
            <a:r>
              <a:rPr lang="en-US" sz="4300" dirty="0"/>
              <a:t>: Results</a:t>
            </a:r>
            <a:r>
              <a:rPr lang="en-US" sz="3400" dirty="0"/>
              <a:t/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87" y="1204410"/>
            <a:ext cx="15693468" cy="8846183"/>
          </a:xfrm>
        </p:spPr>
        <p:txBody>
          <a:bodyPr/>
          <a:lstStyle/>
          <a:p>
            <a:pPr marL="307581" indent="-307581">
              <a:buFont typeface="Arial" pitchFamily="34" charset="0"/>
              <a:buChar char="•"/>
            </a:pPr>
            <a:endParaRPr lang="en-US" sz="1900" dirty="0"/>
          </a:p>
          <a:p>
            <a:pPr lvl="2" indent="0">
              <a:buNone/>
            </a:pPr>
            <a:r>
              <a:rPr lang="en-US" sz="2800" b="1" dirty="0"/>
              <a:t>Percentage of stress preference in </a:t>
            </a:r>
            <a:r>
              <a:rPr lang="en-US" sz="2800" b="1" dirty="0" err="1"/>
              <a:t>trisyllabic</a:t>
            </a:r>
            <a:r>
              <a:rPr lang="en-US" sz="2800" b="1" dirty="0"/>
              <a:t> words with and without weight clash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84380" lvl="3" indent="0">
              <a:buClrTx/>
              <a:buNone/>
            </a:pPr>
            <a:endParaRPr lang="en-US" b="1" dirty="0"/>
          </a:p>
          <a:p>
            <a:pPr marL="484380" lvl="3" indent="0">
              <a:buClrTx/>
              <a:buNone/>
            </a:pPr>
            <a:endParaRPr lang="en-US" b="1" dirty="0"/>
          </a:p>
          <a:p>
            <a:pPr marL="484380" lvl="3" indent="0">
              <a:buClrTx/>
              <a:buNone/>
            </a:pPr>
            <a:endParaRPr lang="en-US" b="1" dirty="0"/>
          </a:p>
          <a:p>
            <a:pPr marL="484380" lvl="3" indent="0">
              <a:buClrTx/>
              <a:buNone/>
            </a:pPr>
            <a:endParaRPr lang="en-US" b="1" dirty="0"/>
          </a:p>
          <a:p>
            <a:pPr marL="484380" lvl="3" indent="0">
              <a:buClrTx/>
              <a:buNone/>
            </a:pPr>
            <a:endParaRPr lang="en-US" b="1" dirty="0"/>
          </a:p>
          <a:p>
            <a:pPr marL="484380" lvl="3" indent="0">
              <a:buClrTx/>
              <a:buNone/>
            </a:pPr>
            <a:endParaRPr lang="en-US" b="1" dirty="0"/>
          </a:p>
          <a:p>
            <a:pPr marL="484380" lvl="3" indent="0">
              <a:buClrTx/>
              <a:buNone/>
            </a:pPr>
            <a:endParaRPr lang="en-US" b="1" dirty="0"/>
          </a:p>
          <a:p>
            <a:pPr marL="484380" lvl="3" indent="0">
              <a:buClrTx/>
              <a:buNone/>
            </a:pPr>
            <a:r>
              <a:rPr lang="en-US" sz="2800" b="1" dirty="0"/>
              <a:t>Percentage of stress preference in </a:t>
            </a:r>
            <a:r>
              <a:rPr lang="en-US" sz="2800" b="1" dirty="0" err="1"/>
              <a:t>bisyllabic</a:t>
            </a:r>
            <a:r>
              <a:rPr lang="en-US" sz="2800" b="1" dirty="0"/>
              <a:t> words with and without weight clash</a:t>
            </a:r>
            <a:endParaRPr lang="en-US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/>
              <a:t>     </a:t>
            </a: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45763"/>
              </p:ext>
            </p:extLst>
          </p:nvPr>
        </p:nvGraphicFramePr>
        <p:xfrm>
          <a:off x="1404268" y="2232323"/>
          <a:ext cx="10567176" cy="26642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53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4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3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34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70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 </a:t>
                      </a:r>
                      <a:endParaRPr lang="en-US" sz="23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1</a:t>
                      </a:r>
                      <a:r>
                        <a:rPr lang="en-US" sz="2300" baseline="30000" dirty="0">
                          <a:effectLst/>
                        </a:rPr>
                        <a:t>st</a:t>
                      </a:r>
                      <a:r>
                        <a:rPr lang="en-US" sz="2300" dirty="0">
                          <a:effectLst/>
                        </a:rPr>
                        <a:t> Syllable Stressed</a:t>
                      </a:r>
                      <a:endParaRPr lang="en-US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2</a:t>
                      </a:r>
                      <a:r>
                        <a:rPr lang="en-US" sz="2300" baseline="30000" dirty="0">
                          <a:effectLst/>
                        </a:rPr>
                        <a:t>nd</a:t>
                      </a:r>
                      <a:r>
                        <a:rPr lang="en-US" sz="2300" dirty="0">
                          <a:effectLst/>
                        </a:rPr>
                        <a:t> Syllable Stressed</a:t>
                      </a:r>
                      <a:endParaRPr lang="en-US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3</a:t>
                      </a:r>
                      <a:r>
                        <a:rPr lang="en-US" sz="2300" baseline="30000" dirty="0">
                          <a:effectLst/>
                        </a:rPr>
                        <a:t>rd</a:t>
                      </a:r>
                      <a:r>
                        <a:rPr lang="en-US" sz="2300" dirty="0">
                          <a:effectLst/>
                        </a:rPr>
                        <a:t> Syllable Stressed</a:t>
                      </a:r>
                      <a:endParaRPr lang="en-US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effectLst/>
                        </a:rPr>
                        <a:t>Trisyllabic</a:t>
                      </a:r>
                      <a:r>
                        <a:rPr lang="en-US" sz="2300" b="1" dirty="0">
                          <a:effectLst/>
                        </a:rPr>
                        <a:t> words with weight  clash</a:t>
                      </a:r>
                      <a:endParaRPr lang="en-US" sz="23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35.9%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26.1%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38%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3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effectLst/>
                        </a:rPr>
                        <a:t>Trisyllabic</a:t>
                      </a:r>
                      <a:r>
                        <a:rPr lang="en-US" sz="2300" b="1" dirty="0">
                          <a:effectLst/>
                        </a:rPr>
                        <a:t> words without weight clash</a:t>
                      </a:r>
                      <a:endParaRPr lang="en-US" sz="23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23.8%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76.2%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10748"/>
              </p:ext>
            </p:extLst>
          </p:nvPr>
        </p:nvGraphicFramePr>
        <p:xfrm>
          <a:off x="1476276" y="6264771"/>
          <a:ext cx="8293297" cy="25636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53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3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66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1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 </a:t>
                      </a:r>
                      <a:endParaRPr lang="en-US" sz="23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1</a:t>
                      </a:r>
                      <a:r>
                        <a:rPr lang="en-US" sz="2300" baseline="30000" dirty="0">
                          <a:effectLst/>
                        </a:rPr>
                        <a:t>st</a:t>
                      </a:r>
                      <a:r>
                        <a:rPr lang="en-US" sz="2300" dirty="0">
                          <a:effectLst/>
                        </a:rPr>
                        <a:t> Syllable Stressed</a:t>
                      </a:r>
                      <a:endParaRPr lang="en-US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2</a:t>
                      </a:r>
                      <a:r>
                        <a:rPr lang="en-US" sz="2300" baseline="30000" dirty="0">
                          <a:effectLst/>
                        </a:rPr>
                        <a:t>nd</a:t>
                      </a:r>
                      <a:r>
                        <a:rPr lang="en-US" sz="2300" dirty="0">
                          <a:effectLst/>
                        </a:rPr>
                        <a:t> Syllable Stressed</a:t>
                      </a:r>
                      <a:endParaRPr lang="en-US" sz="2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Bisyllabic</a:t>
                      </a:r>
                      <a:r>
                        <a:rPr lang="en-US" sz="2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words with weight clash</a:t>
                      </a: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48.2%</a:t>
                      </a:r>
                    </a:p>
                  </a:txBody>
                  <a:tcPr marL="16876" marR="16876" marT="1500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51.8%</a:t>
                      </a:r>
                    </a:p>
                  </a:txBody>
                  <a:tcPr marL="16876" marR="16876" marT="1500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1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Bisyllabic</a:t>
                      </a:r>
                      <a:r>
                        <a:rPr lang="en-US" sz="2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words without weight clash</a:t>
                      </a:r>
                    </a:p>
                  </a:txBody>
                  <a:tcPr marL="121515" marR="12151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21.4%</a:t>
                      </a:r>
                    </a:p>
                  </a:txBody>
                  <a:tcPr marL="16876" marR="16876" marT="1500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78.6%</a:t>
                      </a:r>
                    </a:p>
                  </a:txBody>
                  <a:tcPr marL="16876" marR="16876" marT="1500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82" y="360115"/>
            <a:ext cx="15201441" cy="1320166"/>
          </a:xfrm>
        </p:spPr>
        <p:txBody>
          <a:bodyPr>
            <a:normAutofit/>
          </a:bodyPr>
          <a:lstStyle/>
          <a:p>
            <a:r>
              <a:rPr lang="en-US" sz="4300" dirty="0">
                <a:solidFill>
                  <a:srgbClr val="000000"/>
                </a:solidFill>
              </a:rPr>
              <a:t>Experiment 3: </a:t>
            </a:r>
            <a:r>
              <a:rPr lang="en-US" sz="4300" dirty="0"/>
              <a:t>Discussion</a:t>
            </a:r>
            <a:endParaRPr lang="en-US" sz="4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31244"/>
            <a:ext cx="16202025" cy="9370115"/>
          </a:xfrm>
        </p:spPr>
        <p:txBody>
          <a:bodyPr>
            <a:normAutofit/>
          </a:bodyPr>
          <a:lstStyle/>
          <a:p>
            <a:pPr marL="348753" lvl="2" indent="0">
              <a:buNone/>
            </a:pPr>
            <a:endParaRPr lang="en-US" sz="2800" b="1" dirty="0">
              <a:solidFill>
                <a:schemeClr val="accent1"/>
              </a:solidFill>
            </a:endParaRPr>
          </a:p>
          <a:p>
            <a:pPr marL="717851" lvl="2" indent="-369098">
              <a:buFont typeface="Arial" pitchFamily="34" charset="0"/>
              <a:buChar char="•"/>
            </a:pPr>
            <a:r>
              <a:rPr lang="en-US" sz="3200" dirty="0"/>
              <a:t>Lexical stress perception is not random, but is dependent on syllable weight and weight clash. </a:t>
            </a:r>
          </a:p>
          <a:p>
            <a:pPr marL="717851" lvl="2" indent="-369098">
              <a:buFont typeface="Arial" pitchFamily="34" charset="0"/>
              <a:buChar char="•"/>
            </a:pPr>
            <a:r>
              <a:rPr lang="en-US" sz="3200" dirty="0"/>
              <a:t>In words with weight clash each heavy syllable can lead to stress perception, causing variability in stress assignment.</a:t>
            </a:r>
          </a:p>
          <a:p>
            <a:pPr marL="717851" lvl="2" indent="-369098">
              <a:buFont typeface="Arial" pitchFamily="34" charset="0"/>
              <a:buChar char="•"/>
            </a:pPr>
            <a:endParaRPr lang="en-US" sz="3200" dirty="0"/>
          </a:p>
          <a:p>
            <a:pPr marL="717851" lvl="2" indent="-369098">
              <a:buFont typeface="Arial" pitchFamily="34" charset="0"/>
              <a:buChar char="•"/>
            </a:pPr>
            <a:r>
              <a:rPr lang="en-US" sz="3200" dirty="0"/>
              <a:t>Lexicalization of originally derivational words can be a further source of variation. </a:t>
            </a:r>
          </a:p>
          <a:p>
            <a:pPr marL="717851" lvl="2" indent="-369098">
              <a:buFont typeface="Arial" pitchFamily="34" charset="0"/>
              <a:buChar char="•"/>
            </a:pPr>
            <a:r>
              <a:rPr lang="en-US" sz="3200" dirty="0"/>
              <a:t>This concerns, for example, the following words in our stimuli:</a:t>
            </a:r>
          </a:p>
          <a:p>
            <a:pPr marL="1290333" lvl="3" indent="-457200">
              <a:buFont typeface="Symbol" pitchFamily="2" charset="2"/>
              <a:buChar char="-"/>
            </a:pPr>
            <a:r>
              <a:rPr lang="en-US" sz="3200" dirty="0"/>
              <a:t>The words 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Arial Unicode MS"/>
              </a:rPr>
              <a:t>‘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Arial Unicode MS"/>
              </a:rPr>
              <a:t>nɑrɑzi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Arial Unicode MS"/>
              </a:rPr>
              <a:t>’  and ‘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Arial Unicode MS"/>
              </a:rPr>
              <a:t>xɑmoʃi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Arial Unicode MS"/>
              </a:rPr>
              <a:t>’ </a:t>
            </a:r>
            <a:r>
              <a:rPr lang="en-US" sz="3200" dirty="0"/>
              <a:t>are derivational words. </a:t>
            </a:r>
          </a:p>
          <a:p>
            <a:pPr marL="1290333" lvl="3" indent="-457200">
              <a:buFont typeface="Symbol" pitchFamily="2" charset="2"/>
              <a:buChar char="-"/>
            </a:pPr>
            <a:r>
              <a:rPr lang="en-US" sz="3200" b="1" i="1" dirty="0">
                <a:solidFill>
                  <a:srgbClr val="000000"/>
                </a:solidFill>
                <a:latin typeface="Times New Roman"/>
                <a:ea typeface="Arial Unicode MS"/>
              </a:rPr>
              <a:t>‘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Arial Unicode MS"/>
              </a:rPr>
              <a:t>nɑrɑz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Arial Unicode MS"/>
              </a:rPr>
              <a:t>’  and ‘</a:t>
            </a:r>
            <a:r>
              <a:rPr lang="en-US" sz="3200" b="1" i="1" dirty="0" err="1">
                <a:solidFill>
                  <a:srgbClr val="000000"/>
                </a:solidFill>
                <a:latin typeface="Times New Roman"/>
                <a:ea typeface="Arial Unicode MS"/>
              </a:rPr>
              <a:t>xɑmoʃ</a:t>
            </a:r>
            <a:r>
              <a:rPr lang="en-US" sz="3200" b="1" i="1" dirty="0">
                <a:solidFill>
                  <a:srgbClr val="000000"/>
                </a:solidFill>
                <a:latin typeface="Times New Roman"/>
                <a:ea typeface="Arial Unicode MS"/>
              </a:rPr>
              <a:t>’  </a:t>
            </a:r>
            <a:r>
              <a:rPr lang="en-US" sz="3200" dirty="0"/>
              <a:t>are adjectives, the morpheme </a:t>
            </a:r>
            <a:r>
              <a:rPr lang="en-US" sz="3200" b="1" i="1" dirty="0"/>
              <a:t>-</a:t>
            </a:r>
            <a:r>
              <a:rPr lang="en-US" sz="3200" b="1" i="1" dirty="0" err="1"/>
              <a:t>i</a:t>
            </a:r>
            <a:r>
              <a:rPr lang="en-US" sz="3200" b="1" i="1" dirty="0"/>
              <a:t> </a:t>
            </a:r>
            <a:r>
              <a:rPr lang="en-US" sz="3200" dirty="0"/>
              <a:t>make them a noun</a:t>
            </a:r>
          </a:p>
          <a:p>
            <a:pPr marL="1290333" lvl="3" indent="-457200">
              <a:buFont typeface="Symbol" pitchFamily="2" charset="2"/>
              <a:buChar char="-"/>
            </a:pPr>
            <a:r>
              <a:rPr lang="en-US" sz="3200" dirty="0"/>
              <a:t>Both words are being lexicalized with Urdu speakers not aware of the original derivational nature, perhaps causing a stress shift. </a:t>
            </a:r>
          </a:p>
          <a:p>
            <a:pPr marL="1290333" lvl="3" indent="-457200">
              <a:buFont typeface="Symbol" pitchFamily="2" charset="2"/>
              <a:buChar char="-"/>
            </a:pPr>
            <a:endParaRPr lang="en-US" sz="3200" dirty="0"/>
          </a:p>
          <a:p>
            <a:pPr marL="805953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This needs to be investigated further. </a:t>
            </a:r>
          </a:p>
          <a:p>
            <a:pPr lvl="3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300" dirty="0">
                <a:latin typeface="Arial" pitchFamily="34" charset="0"/>
                <a:cs typeface="Arial" pitchFamily="34" charset="0"/>
              </a:rPr>
              <a:t>Context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49" y="1944292"/>
            <a:ext cx="15310701" cy="765191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 of </a:t>
            </a:r>
            <a:r>
              <a:rPr lang="en-US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projects:  ‘Questions at the Interfaces’ funded by DFG &amp; DAAD-Pakistan cooperation</a:t>
            </a:r>
            <a:endParaRPr lang="en-US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07581" lvl="1" indent="-307581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Overall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goal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DAAD-Pakistan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cooperation: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build a Text-to-Speech (TTS) System for Urdu</a:t>
            </a:r>
          </a:p>
          <a:p>
            <a:pPr marL="656335" lvl="2" indent="-307581">
              <a:buFont typeface="Arial" pitchFamily="34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656335" lvl="2" indent="-307581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Need annotated data to understand and learn prosodic patterns, so:</a:t>
            </a:r>
          </a:p>
          <a:p>
            <a:pPr marL="1394530" lvl="2" indent="-553646">
              <a:buFont typeface="+mj-lt"/>
              <a:buAutoNum type="alphaLcParenR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Conducted experiments</a:t>
            </a:r>
          </a:p>
          <a:p>
            <a:pPr marL="1394530" lvl="2" indent="-553646">
              <a:buFont typeface="+mj-lt"/>
              <a:buAutoNum type="alphaLcParenR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Recorded and annotated an Urdu Speech corpus</a:t>
            </a:r>
          </a:p>
          <a:p>
            <a:pPr marL="1394530" lvl="2" indent="-553646">
              <a:buFont typeface="+mj-lt"/>
              <a:buAutoNum type="alphaLcParenR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  <a:defRPr sz="2000" b="0">
                <a:solidFill>
                  <a:srgbClr val="000000"/>
                </a:solidFill>
              </a:defRP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Many open questions remain with regard to Urdu intonation </a:t>
            </a:r>
          </a:p>
          <a:p>
            <a:pPr lvl="2">
              <a:buFont typeface="Arial" pitchFamily="34" charset="0"/>
              <a:buChar char="•"/>
              <a:defRPr sz="2000" b="0">
                <a:solidFill>
                  <a:srgbClr val="000000"/>
                </a:solidFill>
              </a:defRPr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  <a:defRPr sz="2000" b="0">
                <a:solidFill>
                  <a:srgbClr val="000000"/>
                </a:solidFill>
              </a:defRP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Two major issues are: </a:t>
            </a:r>
          </a:p>
          <a:p>
            <a:pPr marL="1394530" lvl="2" indent="-553646">
              <a:buFont typeface="+mj-lt"/>
              <a:buAutoNum type="alphaLcParenR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Lexical stress: whether the basic LH is an L*H or not. </a:t>
            </a:r>
          </a:p>
          <a:p>
            <a:pPr marL="1394530" lvl="2" indent="-553646">
              <a:buFont typeface="+mj-lt"/>
              <a:buAutoNum type="alphaLcParenR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Phrasing issue: whether the unit of phrasing is a Prosodic Word or Phonological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Phrase</a:t>
            </a:r>
          </a:p>
          <a:p>
            <a:pPr marL="840884" lvl="2" indent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  <a:defRPr sz="2000" b="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talk: concentrate on the issue of lexical stress in Urdu/Hindi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de-D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62" y="432123"/>
            <a:ext cx="14581824" cy="132016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0000"/>
                </a:solidFill>
              </a:rPr>
              <a:t>Summary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31244"/>
            <a:ext cx="16202025" cy="9370115"/>
          </a:xfrm>
        </p:spPr>
        <p:txBody>
          <a:bodyPr>
            <a:normAutofit/>
          </a:bodyPr>
          <a:lstStyle/>
          <a:p>
            <a:pPr marL="805953" lvl="2" indent="-457200">
              <a:buFont typeface="Arial" pitchFamily="34" charset="0"/>
              <a:buChar char="•"/>
            </a:pPr>
            <a:endParaRPr lang="en-US" sz="3200" dirty="0"/>
          </a:p>
          <a:p>
            <a:pPr marL="805953" lvl="2" indent="-457200">
              <a:buFont typeface="Arial" pitchFamily="34" charset="0"/>
              <a:buChar char="•"/>
            </a:pPr>
            <a:r>
              <a:rPr lang="en-US" sz="3200" dirty="0"/>
              <a:t>Our results support the existence of lexical stress with duration being a strong indicator. </a:t>
            </a:r>
          </a:p>
          <a:p>
            <a:pPr marL="805953" lvl="2" indent="-457200">
              <a:buFont typeface="Arial" pitchFamily="34" charset="0"/>
              <a:buChar char="•"/>
            </a:pPr>
            <a:endParaRPr lang="en-US" sz="3200" dirty="0"/>
          </a:p>
          <a:p>
            <a:pPr marL="717851" lvl="2" indent="-369098">
              <a:buFont typeface="Arial" pitchFamily="34" charset="0"/>
              <a:buChar char="•"/>
            </a:pPr>
            <a:r>
              <a:rPr lang="en-US" sz="3200" dirty="0"/>
              <a:t>We also found that lexical stress interacts with phrasal intonation and that our results are compatible with an L*H analysis of the basic LH pattern in Urdu.</a:t>
            </a:r>
          </a:p>
          <a:p>
            <a:pPr marL="717851" lvl="2" indent="-369098">
              <a:buFont typeface="Arial" pitchFamily="34" charset="0"/>
              <a:buChar char="•"/>
            </a:pPr>
            <a:endParaRPr lang="en-US" sz="3200" dirty="0"/>
          </a:p>
          <a:p>
            <a:pPr marL="717851" lvl="2" indent="-369098">
              <a:buFont typeface="Arial" pitchFamily="34" charset="0"/>
              <a:buChar char="•"/>
            </a:pPr>
            <a:r>
              <a:rPr lang="en-US" sz="3200" dirty="0"/>
              <a:t>We also noticed that speakers indeed vary in their perception of stress but that this variation is related to syllable weight and weight clash</a:t>
            </a:r>
            <a:r>
              <a:rPr lang="en-US" sz="3600" dirty="0"/>
              <a:t>. </a:t>
            </a:r>
            <a:endParaRPr lang="en-US" sz="32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0104" y="4200528"/>
            <a:ext cx="14581824" cy="3120391"/>
          </a:xfrm>
        </p:spPr>
        <p:txBody>
          <a:bodyPr/>
          <a:lstStyle/>
          <a:p>
            <a:pPr algn="ctr">
              <a:buNone/>
            </a:pPr>
            <a:r>
              <a:rPr lang="en-US" sz="4300" dirty="0">
                <a:solidFill>
                  <a:schemeClr val="tx1"/>
                </a:solidFill>
              </a:rPr>
              <a:t>Thank You</a:t>
            </a:r>
          </a:p>
          <a:p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66" y="410527"/>
            <a:ext cx="14946261" cy="1029658"/>
          </a:xfrm>
        </p:spPr>
        <p:txBody>
          <a:bodyPr>
            <a:noAutofit/>
          </a:bodyPr>
          <a:lstStyle/>
          <a:p>
            <a:r>
              <a:rPr lang="en-US" sz="4300" dirty="0"/>
              <a:t>Structure of Talk </a:t>
            </a:r>
            <a:br>
              <a:rPr lang="en-US" sz="4300" dirty="0"/>
            </a:br>
            <a:endParaRPr lang="en-US" sz="4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31244"/>
            <a:ext cx="16202025" cy="9370115"/>
          </a:xfrm>
        </p:spPr>
        <p:txBody>
          <a:bodyPr>
            <a:normAutofit/>
          </a:bodyPr>
          <a:lstStyle/>
          <a:p>
            <a:pPr marL="717851" lvl="2" indent="-369098">
              <a:buFont typeface="Arial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840884" lvl="2" indent="-492130">
              <a:buFont typeface="+mj-lt"/>
              <a:buAutoNum type="arabicParenR"/>
            </a:pPr>
            <a:r>
              <a:rPr lang="en-US" sz="3200" dirty="0">
                <a:solidFill>
                  <a:srgbClr val="000000"/>
                </a:solidFill>
              </a:rPr>
              <a:t>Some background on intonation &amp; lexical stress in Urdu/Hindi</a:t>
            </a:r>
          </a:p>
          <a:p>
            <a:pPr marL="840884" lvl="2" indent="-492130">
              <a:buFont typeface="+mj-lt"/>
              <a:buAutoNum type="arabicParenR"/>
            </a:pPr>
            <a:endParaRPr lang="en-US" sz="3200" dirty="0">
              <a:solidFill>
                <a:srgbClr val="000000"/>
              </a:solidFill>
            </a:endParaRPr>
          </a:p>
          <a:p>
            <a:pPr marL="840884" lvl="2" indent="-492130">
              <a:buFont typeface="+mj-lt"/>
              <a:buAutoNum type="arabicParenR"/>
            </a:pPr>
            <a:r>
              <a:rPr lang="en-US" sz="3200" dirty="0">
                <a:solidFill>
                  <a:srgbClr val="000000"/>
                </a:solidFill>
              </a:rPr>
              <a:t>Two production experiments investigating the acoustic correlates of lexical stress </a:t>
            </a:r>
          </a:p>
          <a:p>
            <a:pPr marL="840884" lvl="2" indent="-492130">
              <a:buFont typeface="+mj-lt"/>
              <a:buAutoNum type="arabicParenR"/>
            </a:pPr>
            <a:endParaRPr lang="en-US" sz="3200" dirty="0">
              <a:solidFill>
                <a:srgbClr val="000000"/>
              </a:solidFill>
            </a:endParaRPr>
          </a:p>
          <a:p>
            <a:pPr marL="840884" lvl="2" indent="-492130">
              <a:buFont typeface="+mj-lt"/>
              <a:buAutoNum type="arabicParenR"/>
            </a:pPr>
            <a:r>
              <a:rPr lang="en-US" sz="3200" dirty="0">
                <a:solidFill>
                  <a:srgbClr val="000000"/>
                </a:solidFill>
              </a:rPr>
              <a:t>One experiment testing stress perception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2600" dirty="0">
                <a:solidFill>
                  <a:srgbClr val="000000"/>
                </a:solidFill>
              </a:rPr>
              <a:t/>
            </a:r>
            <a:br>
              <a:rPr lang="en-US" sz="2600" dirty="0">
                <a:solidFill>
                  <a:srgbClr val="000000"/>
                </a:solidFill>
              </a:rPr>
            </a:b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075" y="623709"/>
            <a:ext cx="15565878" cy="1062753"/>
          </a:xfrm>
        </p:spPr>
        <p:txBody>
          <a:bodyPr>
            <a:normAutofit/>
          </a:bodyPr>
          <a:lstStyle/>
          <a:p>
            <a:r>
              <a:rPr lang="en-US" sz="4300" dirty="0"/>
              <a:t>Background: </a:t>
            </a:r>
            <a:r>
              <a:rPr lang="en-US" sz="4300" dirty="0" smtClean="0"/>
              <a:t>Urdu/Hindi Intonation</a:t>
            </a:r>
            <a:endParaRPr lang="de-DE" sz="4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xmlns="" id="{7AB1AD64-D3E2-D047-A7EF-0FCC966CCB31}"/>
              </a:ext>
            </a:extLst>
          </p:cNvPr>
          <p:cNvSpPr txBox="1">
            <a:spLocks/>
          </p:cNvSpPr>
          <p:nvPr/>
        </p:nvSpPr>
        <p:spPr>
          <a:xfrm>
            <a:off x="531826" y="1715231"/>
            <a:ext cx="15138375" cy="82939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4000" indent="-32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+mj-lt"/>
              <a:buNone/>
              <a:defRPr sz="1600" u="sng" kern="1200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Arial" pitchFamily="34" charset="0"/>
              <a:buChar char="•"/>
              <a:defRPr sz="2000" b="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000000"/>
                </a:solidFill>
              </a:rPr>
              <a:t>Basic prosodic structure of an Urdu/Hindi clause is a series of LH contours </a:t>
            </a:r>
            <a:r>
              <a:rPr lang="en-US" sz="2200" dirty="0">
                <a:solidFill>
                  <a:srgbClr val="000000"/>
                </a:solidFill>
              </a:rPr>
              <a:t>(</a:t>
            </a:r>
            <a:r>
              <a:rPr lang="en-US" sz="2200" dirty="0" err="1">
                <a:solidFill>
                  <a:srgbClr val="000000"/>
                </a:solidFill>
              </a:rPr>
              <a:t>Harnsberger</a:t>
            </a:r>
            <a:r>
              <a:rPr lang="en-US" sz="2200" dirty="0">
                <a:solidFill>
                  <a:srgbClr val="000000"/>
                </a:solidFill>
              </a:rPr>
              <a:t> 1994, </a:t>
            </a:r>
            <a:r>
              <a:rPr lang="en-US" sz="2200" dirty="0" err="1">
                <a:solidFill>
                  <a:srgbClr val="000000"/>
                </a:solidFill>
              </a:rPr>
              <a:t>Patil</a:t>
            </a:r>
            <a:r>
              <a:rPr lang="en-US" sz="2200" dirty="0">
                <a:solidFill>
                  <a:srgbClr val="000000"/>
                </a:solidFill>
              </a:rPr>
              <a:t> 2008, </a:t>
            </a:r>
            <a:r>
              <a:rPr lang="en-US" sz="2200" dirty="0" err="1">
                <a:solidFill>
                  <a:srgbClr val="000000"/>
                </a:solidFill>
              </a:rPr>
              <a:t>Féry</a:t>
            </a:r>
            <a:r>
              <a:rPr lang="en-US" sz="2200" dirty="0">
                <a:solidFill>
                  <a:srgbClr val="000000"/>
                </a:solidFill>
              </a:rPr>
              <a:t> 2010, </a:t>
            </a:r>
            <a:r>
              <a:rPr lang="it-IT" sz="2200" dirty="0">
                <a:solidFill>
                  <a:srgbClr val="000000"/>
                </a:solidFill>
              </a:rPr>
              <a:t>Urooj et al. 2019 </a:t>
            </a:r>
            <a:r>
              <a:rPr lang="en-US" sz="2200" dirty="0">
                <a:solidFill>
                  <a:srgbClr val="000000"/>
                </a:solidFill>
              </a:rPr>
              <a:t>). </a:t>
            </a:r>
          </a:p>
          <a:p>
            <a:pPr lvl="2">
              <a:buFont typeface="Arial" pitchFamily="34" charset="0"/>
              <a:buChar char="•"/>
              <a:defRPr sz="2000" b="0">
                <a:solidFill>
                  <a:srgbClr val="000000"/>
                </a:solidFill>
              </a:defRPr>
            </a:pPr>
            <a:endParaRPr lang="en-US" sz="2200" dirty="0">
              <a:solidFill>
                <a:srgbClr val="000000"/>
              </a:solidFill>
            </a:endParaRPr>
          </a:p>
          <a:p>
            <a:pPr lvl="2">
              <a:buFont typeface="Arial" pitchFamily="34" charset="0"/>
              <a:buChar char="•"/>
              <a:defRPr sz="2000" b="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000000"/>
                </a:solidFill>
              </a:rPr>
              <a:t>The precise nature and distribution of the LH contours remains the subject of debate. </a:t>
            </a:r>
          </a:p>
          <a:p>
            <a:pPr lvl="2">
              <a:buFont typeface="Arial" pitchFamily="34" charset="0"/>
              <a:buChar char="•"/>
              <a:defRPr sz="2000" b="0">
                <a:solidFill>
                  <a:srgbClr val="000000"/>
                </a:solidFill>
              </a:defRPr>
            </a:pPr>
            <a:endParaRPr lang="en-US" sz="2800" dirty="0">
              <a:solidFill>
                <a:srgbClr val="000000"/>
              </a:solidFill>
            </a:endParaRPr>
          </a:p>
          <a:p>
            <a:pPr lvl="2">
              <a:buFont typeface="Arial" pitchFamily="34" charset="0"/>
              <a:buChar char="•"/>
              <a:defRPr sz="2000" b="0">
                <a:solidFill>
                  <a:srgbClr val="000000"/>
                </a:solidFill>
              </a:defRPr>
            </a:pPr>
            <a:r>
              <a:rPr lang="en-US" sz="2800" dirty="0" err="1">
                <a:solidFill>
                  <a:srgbClr val="000000"/>
                </a:solidFill>
              </a:rPr>
              <a:t>Harnsberger</a:t>
            </a:r>
            <a:r>
              <a:rPr lang="en-US" sz="2800" dirty="0">
                <a:solidFill>
                  <a:srgbClr val="000000"/>
                </a:solidFill>
              </a:rPr>
              <a:t> (1994) lists three possibilities for the realization of the basic LH </a:t>
            </a:r>
          </a:p>
          <a:p>
            <a:pPr marL="976510" lvl="3" indent="-492130">
              <a:buFont typeface="+mj-lt"/>
              <a:buAutoNum type="arabicParenR"/>
              <a:defRPr sz="2000" b="0">
                <a:solidFill>
                  <a:srgbClr val="000000"/>
                </a:solidFill>
              </a:defRPr>
            </a:pPr>
            <a:r>
              <a:rPr lang="en-US" sz="2400" dirty="0"/>
              <a:t>a </a:t>
            </a:r>
            <a:r>
              <a:rPr lang="en-US" sz="2400" dirty="0" err="1"/>
              <a:t>bitonal</a:t>
            </a:r>
            <a:r>
              <a:rPr lang="en-US" sz="2400" dirty="0"/>
              <a:t> pitch accent</a:t>
            </a:r>
          </a:p>
          <a:p>
            <a:pPr marL="976510" lvl="3" indent="-492130">
              <a:buFont typeface="+mj-lt"/>
              <a:buAutoNum type="arabicParenR"/>
              <a:defRPr sz="2000" b="0">
                <a:solidFill>
                  <a:srgbClr val="000000"/>
                </a:solidFill>
              </a:defRPr>
            </a:pPr>
            <a:r>
              <a:rPr lang="en-US" sz="2400" dirty="0"/>
              <a:t>an L* pitch accent followed by an H boundary tone</a:t>
            </a:r>
          </a:p>
          <a:p>
            <a:pPr marL="976510" lvl="3" indent="-492130">
              <a:buFont typeface="+mj-lt"/>
              <a:buAutoNum type="arabicParenR"/>
              <a:defRPr sz="2000" b="0">
                <a:solidFill>
                  <a:srgbClr val="000000"/>
                </a:solidFill>
              </a:defRPr>
            </a:pPr>
            <a:r>
              <a:rPr lang="en-US" sz="2400" dirty="0"/>
              <a:t>an LH accentual phrase</a:t>
            </a:r>
          </a:p>
          <a:p>
            <a:pPr marL="976510" lvl="3" indent="-492130">
              <a:buFont typeface="+mj-lt"/>
              <a:buAutoNum type="arabicParenR"/>
              <a:defRPr sz="2000" b="0">
                <a:solidFill>
                  <a:srgbClr val="000000"/>
                </a:solidFill>
              </a:defRPr>
            </a:pPr>
            <a:endParaRPr lang="en-US" sz="2400" dirty="0">
              <a:solidFill>
                <a:srgbClr val="000000"/>
              </a:solidFill>
            </a:endParaRPr>
          </a:p>
          <a:p>
            <a:pPr lvl="2">
              <a:buFont typeface="Arial" pitchFamily="34" charset="0"/>
              <a:buChar char="•"/>
              <a:defRPr sz="2000" b="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000000"/>
                </a:solidFill>
              </a:rPr>
              <a:t>In contrast, </a:t>
            </a:r>
            <a:r>
              <a:rPr lang="en-US" sz="2800" dirty="0" err="1">
                <a:solidFill>
                  <a:srgbClr val="000000"/>
                </a:solidFill>
              </a:rPr>
              <a:t>Féry</a:t>
            </a:r>
            <a:r>
              <a:rPr lang="en-US" sz="2800" dirty="0">
                <a:solidFill>
                  <a:srgbClr val="000000"/>
                </a:solidFill>
              </a:rPr>
              <a:t> (2010) offers a new class in the typological space of intonational systems: “phrase languages”:</a:t>
            </a:r>
          </a:p>
          <a:p>
            <a:pPr lvl="3">
              <a:buFont typeface="Arial" pitchFamily="34" charset="0"/>
              <a:buChar char="•"/>
              <a:defRPr sz="2000" b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</a:rPr>
              <a:t>Phrase languages are characterized by a phrasal accent rather than pitch accents or lexical stress.</a:t>
            </a:r>
          </a:p>
          <a:p>
            <a:pPr lvl="3">
              <a:buFont typeface="Arial" pitchFamily="34" charset="0"/>
              <a:buChar char="•"/>
              <a:defRPr sz="2000" b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</a:rPr>
              <a:t>In South Asian languages, this phrasal accent is </a:t>
            </a:r>
            <a:r>
              <a:rPr lang="en-US" sz="2400" dirty="0" err="1">
                <a:solidFill>
                  <a:srgbClr val="000000"/>
                </a:solidFill>
              </a:rPr>
              <a:t>L</a:t>
            </a:r>
            <a:r>
              <a:rPr lang="en-US" sz="2400" baseline="-25000" dirty="0" err="1">
                <a:solidFill>
                  <a:srgbClr val="000000"/>
                </a:solidFill>
              </a:rPr>
              <a:t>p</a:t>
            </a:r>
            <a:r>
              <a:rPr lang="en-US" sz="2400" dirty="0" err="1">
                <a:solidFill>
                  <a:srgbClr val="000000"/>
                </a:solidFill>
              </a:rPr>
              <a:t>H</a:t>
            </a:r>
            <a:r>
              <a:rPr lang="en-US" sz="2400" baseline="-25000" dirty="0" err="1">
                <a:solidFill>
                  <a:srgbClr val="000000"/>
                </a:solidFill>
              </a:rPr>
              <a:t>p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lvl="3">
              <a:buFont typeface="Arial" pitchFamily="34" charset="0"/>
              <a:buChar char="•"/>
              <a:defRPr sz="2000" b="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</a:rPr>
              <a:t>The association of the L and the H with syllables may vary.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7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85" y="637350"/>
            <a:ext cx="16011540" cy="1360951"/>
          </a:xfrm>
        </p:spPr>
        <p:txBody>
          <a:bodyPr>
            <a:normAutofit/>
          </a:bodyPr>
          <a:lstStyle/>
          <a:p>
            <a:r>
              <a:rPr lang="en-US" sz="4300" dirty="0"/>
              <a:t>Background: Lexical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0" y="1998306"/>
            <a:ext cx="15692900" cy="7938883"/>
          </a:xfrm>
        </p:spPr>
        <p:txBody>
          <a:bodyPr/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</a:rPr>
              <a:t>The literature on lexical stress in Urdu/Hindi is divided.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2800" b="0" dirty="0">
              <a:solidFill>
                <a:srgbClr val="0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Pro:  </a:t>
            </a:r>
          </a:p>
          <a:p>
            <a:pPr marL="634504" lvl="2" indent="-285750">
              <a:buFont typeface="Arial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</a:rPr>
              <a:t>Kelkar (1968), Pandey (1989), Hussain (2005) claim that Urdu/Hindi has lexical stress.</a:t>
            </a:r>
          </a:p>
          <a:p>
            <a:pPr marL="634504" lvl="2" indent="-285750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For them, syllable weight plays an important role in stress assignment. </a:t>
            </a:r>
          </a:p>
          <a:p>
            <a:pPr marL="634504" lvl="2" indent="-285750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This can be determined by mora count: </a:t>
            </a:r>
          </a:p>
          <a:p>
            <a:pPr marL="1118884" lvl="3" indent="-285750">
              <a:buFont typeface="Arial" pitchFamily="34" charset="0"/>
              <a:buChar char="•"/>
            </a:pPr>
            <a:r>
              <a:rPr lang="en-US" sz="2400" dirty="0"/>
              <a:t>Long vowels are </a:t>
            </a:r>
            <a:r>
              <a:rPr lang="en-US" sz="2400" dirty="0" err="1"/>
              <a:t>bimoraic</a:t>
            </a:r>
            <a:endParaRPr lang="en-US" sz="2400" dirty="0"/>
          </a:p>
          <a:p>
            <a:pPr marL="1118884" lvl="3" indent="-285750">
              <a:buFont typeface="Arial" pitchFamily="34" charset="0"/>
              <a:buChar char="•"/>
            </a:pPr>
            <a:r>
              <a:rPr lang="en-US" sz="2400" dirty="0"/>
              <a:t>Short vowels and coda consonants are monomoraic. </a:t>
            </a:r>
          </a:p>
          <a:p>
            <a:pPr marL="1118884" lvl="3" indent="-285750">
              <a:buFont typeface="Arial" pitchFamily="34" charset="0"/>
              <a:buChar char="•"/>
            </a:pPr>
            <a:endParaRPr lang="en-US" sz="2800" b="0" dirty="0">
              <a:solidFill>
                <a:srgbClr val="000000"/>
              </a:solidFill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Contra: </a:t>
            </a:r>
          </a:p>
          <a:p>
            <a:pPr marL="634504" lvl="2" indent="-285750">
              <a:buFont typeface="Arial" pitchFamily="34" charset="0"/>
              <a:buChar char="•"/>
            </a:pPr>
            <a:r>
              <a:rPr lang="en-US" sz="2800" b="0" dirty="0" err="1">
                <a:solidFill>
                  <a:srgbClr val="000000"/>
                </a:solidFill>
              </a:rPr>
              <a:t>Féry</a:t>
            </a:r>
            <a:r>
              <a:rPr lang="en-US" sz="2800" b="0" dirty="0">
                <a:solidFill>
                  <a:srgbClr val="000000"/>
                </a:solidFill>
              </a:rPr>
              <a:t> (2010):  native speakers have inconsistent intuitions about lexical stress.</a:t>
            </a:r>
          </a:p>
          <a:p>
            <a:pPr marL="634504" lvl="2" indent="-285750">
              <a:buFont typeface="Arial" pitchFamily="34" charset="0"/>
              <a:buChar char="•"/>
            </a:pPr>
            <a:r>
              <a:rPr lang="en-US" sz="2800" dirty="0" err="1"/>
              <a:t>Ohala</a:t>
            </a:r>
            <a:r>
              <a:rPr lang="en-US" sz="2800" dirty="0"/>
              <a:t> (1986):  there is no significant difference in the duration of stressed and unstressed vowels in Urdu/Hindi.</a:t>
            </a:r>
          </a:p>
          <a:p>
            <a:pPr marL="634504" lvl="2" indent="-285750">
              <a:buFont typeface="Arial" pitchFamily="34" charset="0"/>
              <a:buChar char="•"/>
            </a:pPr>
            <a:endParaRPr lang="en-US" sz="2800" dirty="0"/>
          </a:p>
          <a:p>
            <a:pPr marL="634504" lvl="2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But: </a:t>
            </a:r>
            <a:r>
              <a:rPr lang="en-US" sz="2800" dirty="0"/>
              <a:t>Nair (2001) notes that the stressed and unstressed syllables chosen in </a:t>
            </a:r>
            <a:r>
              <a:rPr lang="en-US" sz="2800" dirty="0" err="1"/>
              <a:t>Ohala’s</a:t>
            </a:r>
            <a:r>
              <a:rPr lang="en-US" sz="2800" dirty="0"/>
              <a:t> experiment were not fully matched for their segmental structure. 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lvl="2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chemeClr val="tx1"/>
                </a:solidFill>
              </a:rPr>
              <a:t/>
            </a:r>
            <a:br>
              <a:rPr lang="en-US" sz="1900" dirty="0">
                <a:solidFill>
                  <a:schemeClr val="tx1"/>
                </a:solidFill>
              </a:rPr>
            </a:br>
            <a:r>
              <a:rPr lang="en-US" sz="1900" dirty="0">
                <a:solidFill>
                  <a:schemeClr val="tx1"/>
                </a:solidFill>
              </a:rPr>
              <a:t/>
            </a:r>
            <a:br>
              <a:rPr lang="en-US" sz="1900" dirty="0">
                <a:solidFill>
                  <a:schemeClr val="tx1"/>
                </a:solidFill>
              </a:rPr>
            </a:br>
            <a:r>
              <a:rPr lang="en-US" sz="1900" dirty="0">
                <a:solidFill>
                  <a:schemeClr val="tx1"/>
                </a:solidFill>
              </a:rPr>
              <a:t/>
            </a:r>
            <a:br>
              <a:rPr lang="en-US" sz="1900" dirty="0">
                <a:solidFill>
                  <a:schemeClr val="tx1"/>
                </a:solidFill>
              </a:rPr>
            </a:br>
            <a:r>
              <a:rPr lang="it-IT" sz="1900" dirty="0">
                <a:solidFill>
                  <a:schemeClr val="tx1"/>
                </a:solidFill>
              </a:rPr>
              <a:t/>
            </a:r>
            <a:br>
              <a:rPr lang="it-IT" sz="1900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2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188" y="6534803"/>
            <a:ext cx="14367381" cy="2970328"/>
          </a:xfrm>
        </p:spPr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investigating the acoustic correlates of lexical stress Using matched segments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175" y="4043325"/>
            <a:ext cx="14151357" cy="2162041"/>
          </a:xfrm>
        </p:spPr>
        <p:txBody>
          <a:bodyPr>
            <a:normAutofit/>
          </a:bodyPr>
          <a:lstStyle/>
          <a:p>
            <a:r>
              <a:rPr lang="en-US" sz="6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Experiment I: Production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445662" y="10277417"/>
            <a:ext cx="3317319" cy="466855"/>
          </a:xfrm>
          <a:prstGeom prst="rect">
            <a:avLst/>
          </a:prstGeom>
        </p:spPr>
        <p:txBody>
          <a:bodyPr vert="horz" lIns="0" tIns="0" rIns="0" bIns="91125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7107"/>
            <a:ext cx="16202025" cy="1020714"/>
          </a:xfrm>
        </p:spPr>
        <p:txBody>
          <a:bodyPr/>
          <a:lstStyle/>
          <a:p>
            <a:r>
              <a:rPr lang="en-US" sz="4300" u="none" dirty="0">
                <a:solidFill>
                  <a:srgbClr val="000000"/>
                </a:solidFill>
              </a:rPr>
              <a:t> </a:t>
            </a:r>
            <a:r>
              <a:rPr lang="en-US" sz="4300" dirty="0">
                <a:solidFill>
                  <a:srgbClr val="000000"/>
                </a:solidFill>
              </a:rPr>
              <a:t>Experiment 1</a:t>
            </a:r>
            <a:r>
              <a:rPr lang="en-US" sz="4300" dirty="0"/>
              <a:t>: Matched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87" y="1204416"/>
            <a:ext cx="15821058" cy="9413245"/>
          </a:xfrm>
        </p:spPr>
        <p:txBody>
          <a:bodyPr/>
          <a:lstStyle/>
          <a:p>
            <a:r>
              <a:rPr lang="en-US" sz="3600" dirty="0"/>
              <a:t>Materials 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pairs of words with identical segmental material in the target syllable and the onset of the following syllable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3600" dirty="0"/>
          </a:p>
          <a:p>
            <a:r>
              <a:rPr lang="en-US" sz="3600" dirty="0"/>
              <a:t>Procedure </a:t>
            </a: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Participants produced the target words in two settings: 1) in isolation; 2) in the carrier sentence in (1).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/>
              <a:t> (1) 	         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0" dirty="0">
                <a:solidFill>
                  <a:schemeClr val="tx1"/>
                </a:solidFill>
              </a:rPr>
              <a:t>is     </a:t>
            </a:r>
            <a:r>
              <a:rPr lang="en-US" sz="2400" b="0" dirty="0" err="1">
                <a:solidFill>
                  <a:schemeClr val="tx1"/>
                </a:solidFill>
              </a:rPr>
              <a:t>lafz</a:t>
            </a:r>
            <a:r>
              <a:rPr lang="en-US" sz="2400" b="0" dirty="0">
                <a:solidFill>
                  <a:schemeClr val="tx1"/>
                </a:solidFill>
              </a:rPr>
              <a:t>=ka       </a:t>
            </a:r>
            <a:r>
              <a:rPr lang="en-US" sz="2400" b="0" dirty="0" err="1">
                <a:solidFill>
                  <a:schemeClr val="tx1"/>
                </a:solidFill>
              </a:rPr>
              <a:t>matlab</a:t>
            </a:r>
            <a:r>
              <a:rPr lang="en-US" sz="2400" b="0" dirty="0">
                <a:solidFill>
                  <a:schemeClr val="tx1"/>
                </a:solidFill>
              </a:rPr>
              <a:t> 	————— 	</a:t>
            </a:r>
            <a:r>
              <a:rPr lang="en-US" sz="2400" b="0" dirty="0" err="1">
                <a:solidFill>
                  <a:schemeClr val="tx1"/>
                </a:solidFill>
              </a:rPr>
              <a:t>hoga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		This word=Gen meaning 	—————	will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		This word will mean               —————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/>
              <a:t>     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71270"/>
              </p:ext>
            </p:extLst>
          </p:nvPr>
        </p:nvGraphicFramePr>
        <p:xfrm>
          <a:off x="2484388" y="2448347"/>
          <a:ext cx="8306509" cy="460851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58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7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3960">
                <a:tc>
                  <a:txBody>
                    <a:bodyPr/>
                    <a:lstStyle/>
                    <a:p>
                      <a:pPr algn="l"/>
                      <a:r>
                        <a:rPr lang="en-US" sz="2300" dirty="0"/>
                        <a:t>Stressed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 marL="162021" marR="162021" marT="72009" marB="7200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/>
                        <a:t>   Unstressed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 marL="162021" marR="162021" marT="72009" marB="7200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kern="1200" dirty="0">
                          <a:effectLst/>
                        </a:rPr>
                        <a:t>ˈ</a:t>
                      </a:r>
                      <a:r>
                        <a:rPr lang="en-GB" sz="2300" b="1" kern="1200" dirty="0" err="1">
                          <a:effectLst/>
                        </a:rPr>
                        <a:t>mə</a:t>
                      </a:r>
                      <a:r>
                        <a:rPr lang="en-GB" sz="2300" kern="1200" dirty="0" err="1">
                          <a:effectLst/>
                        </a:rPr>
                        <a:t>.ri</a:t>
                      </a:r>
                      <a:r>
                        <a:rPr lang="en-GB" sz="2300" kern="1200" dirty="0">
                          <a:effectLst/>
                        </a:rPr>
                        <a:t>       </a:t>
                      </a:r>
                      <a:r>
                        <a:rPr lang="en-US" sz="2300" kern="1200" dirty="0">
                          <a:effectLst/>
                        </a:rPr>
                        <a:t>‘died’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kern="1200" dirty="0">
                          <a:effectLst/>
                        </a:rPr>
                        <a:t>  </a:t>
                      </a:r>
                      <a:r>
                        <a:rPr lang="en-GB" sz="2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mə</a:t>
                      </a:r>
                      <a:r>
                        <a:rPr lang="en-GB" sz="2300" kern="1200" dirty="0">
                          <a:effectLst/>
                        </a:rPr>
                        <a:t>.ˈ</a:t>
                      </a:r>
                      <a:r>
                        <a:rPr lang="en-GB" sz="2300" kern="1200" dirty="0" err="1">
                          <a:effectLst/>
                        </a:rPr>
                        <a:t>riz</a:t>
                      </a:r>
                      <a:r>
                        <a:rPr lang="en-GB" sz="2300" kern="1200" dirty="0">
                          <a:effectLst/>
                        </a:rPr>
                        <a:t>       </a:t>
                      </a:r>
                      <a:r>
                        <a:rPr lang="en-US" sz="2300" kern="1200" dirty="0">
                          <a:effectLst/>
                        </a:rPr>
                        <a:t>‘patient’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300" kern="1200" dirty="0">
                          <a:effectLst/>
                        </a:rPr>
                        <a:t>ˈ</a:t>
                      </a:r>
                      <a:r>
                        <a:rPr lang="en-GB" sz="2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lo.</a:t>
                      </a:r>
                      <a:r>
                        <a:rPr lang="en-GB" sz="2300" kern="1200" dirty="0" err="1">
                          <a:effectLst/>
                        </a:rPr>
                        <a:t>ha</a:t>
                      </a:r>
                      <a:r>
                        <a:rPr lang="en-GB" sz="2300" kern="1200" dirty="0">
                          <a:effectLst/>
                        </a:rPr>
                        <a:t>       </a:t>
                      </a:r>
                      <a:r>
                        <a:rPr lang="en-US" sz="2300" kern="1200" dirty="0">
                          <a:effectLst/>
                        </a:rPr>
                        <a:t>‘iron’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kern="1200" dirty="0">
                          <a:effectLst/>
                        </a:rPr>
                        <a:t>   </a:t>
                      </a:r>
                      <a:r>
                        <a:rPr lang="en-GB" sz="2300" b="1" kern="1200" dirty="0">
                          <a:effectLst/>
                        </a:rPr>
                        <a:t>lo</a:t>
                      </a:r>
                      <a:r>
                        <a:rPr lang="en-GB" sz="2300" kern="1200" dirty="0">
                          <a:effectLst/>
                        </a:rPr>
                        <a:t>.ˈ</a:t>
                      </a:r>
                      <a:r>
                        <a:rPr lang="en-GB" sz="2300" kern="1200" dirty="0" err="1">
                          <a:effectLst/>
                        </a:rPr>
                        <a:t>har</a:t>
                      </a:r>
                      <a:r>
                        <a:rPr lang="en-GB" sz="2300" kern="1200" dirty="0">
                          <a:effectLst/>
                        </a:rPr>
                        <a:t> </a:t>
                      </a:r>
                      <a:r>
                        <a:rPr lang="en-US" sz="2300" kern="1200" dirty="0">
                          <a:effectLst/>
                        </a:rPr>
                        <a:t>‘       blacksmith’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300" kern="1200" dirty="0">
                          <a:effectLst/>
                        </a:rPr>
                        <a:t>ˈ</a:t>
                      </a:r>
                      <a:r>
                        <a:rPr lang="en-GB" sz="23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əd</a:t>
                      </a:r>
                      <a:r>
                        <a:rPr lang="en-GB" sz="2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̪</a:t>
                      </a:r>
                      <a:r>
                        <a:rPr lang="en-GB" sz="2300" kern="1200" dirty="0">
                          <a:effectLst/>
                        </a:rPr>
                        <a:t>.</a:t>
                      </a:r>
                      <a:r>
                        <a:rPr lang="en-GB" sz="2300" kern="1200" dirty="0" err="1">
                          <a:effectLst/>
                        </a:rPr>
                        <a:t>rək</a:t>
                      </a:r>
                      <a:r>
                        <a:rPr lang="en-GB" sz="2300" kern="1200" dirty="0">
                          <a:effectLst/>
                        </a:rPr>
                        <a:t>     </a:t>
                      </a:r>
                      <a:r>
                        <a:rPr lang="en-US" sz="2300" kern="1200" dirty="0">
                          <a:effectLst/>
                        </a:rPr>
                        <a:t>‘ginger</a:t>
                      </a:r>
                      <a:r>
                        <a:rPr lang="en-GB" sz="2300" kern="1200" dirty="0">
                          <a:effectLst/>
                        </a:rPr>
                        <a:t>ˈ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kern="1200" dirty="0">
                          <a:effectLst/>
                        </a:rPr>
                        <a:t>   </a:t>
                      </a:r>
                      <a:r>
                        <a:rPr lang="en-GB" sz="2300" b="1" kern="1200" dirty="0" err="1">
                          <a:effectLst/>
                        </a:rPr>
                        <a:t>əd</a:t>
                      </a:r>
                      <a:r>
                        <a:rPr lang="en-GB" sz="2300" b="1" kern="1200" dirty="0">
                          <a:effectLst/>
                        </a:rPr>
                        <a:t>̪.</a:t>
                      </a:r>
                      <a:r>
                        <a:rPr lang="en-GB" sz="2300" kern="1200" dirty="0">
                          <a:effectLst/>
                        </a:rPr>
                        <a:t>ˈ</a:t>
                      </a:r>
                      <a:r>
                        <a:rPr lang="en-GB" sz="2300" kern="1200" dirty="0" err="1">
                          <a:effectLst/>
                        </a:rPr>
                        <a:t>rɑ:k</a:t>
                      </a:r>
                      <a:r>
                        <a:rPr lang="en-GB" sz="2300" kern="1200" dirty="0">
                          <a:effectLst/>
                        </a:rPr>
                        <a:t>       </a:t>
                      </a:r>
                      <a:r>
                        <a:rPr lang="en-US" sz="2300" kern="1200" dirty="0">
                          <a:effectLst/>
                        </a:rPr>
                        <a:t>‘awareness’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300" kern="1200" dirty="0">
                          <a:effectLst/>
                        </a:rPr>
                        <a:t> ˈ</a:t>
                      </a:r>
                      <a:r>
                        <a:rPr lang="en-GB" sz="2300" b="1" kern="1200" dirty="0" err="1">
                          <a:effectLst/>
                        </a:rPr>
                        <a:t>mə</a:t>
                      </a:r>
                      <a:r>
                        <a:rPr lang="en-GB" sz="2300" kern="1200" dirty="0" err="1">
                          <a:effectLst/>
                        </a:rPr>
                        <a:t>.t̪i</a:t>
                      </a:r>
                      <a:r>
                        <a:rPr lang="en-GB" sz="2300" kern="1200" dirty="0">
                          <a:effectLst/>
                        </a:rPr>
                        <a:t>       </a:t>
                      </a:r>
                      <a:r>
                        <a:rPr lang="en-US" sz="2300" kern="1200" dirty="0">
                          <a:effectLst/>
                        </a:rPr>
                        <a:t>‘obedient’ 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300" kern="1200" dirty="0">
                          <a:effectLst/>
                        </a:rPr>
                        <a:t>   </a:t>
                      </a:r>
                      <a:r>
                        <a:rPr lang="en-GB" sz="2300" b="1" kern="1200" dirty="0" err="1">
                          <a:effectLst/>
                        </a:rPr>
                        <a:t>mə</a:t>
                      </a:r>
                      <a:r>
                        <a:rPr lang="en-GB" sz="2300" kern="1200" dirty="0">
                          <a:effectLst/>
                        </a:rPr>
                        <a:t>.ˈ</a:t>
                      </a:r>
                      <a:r>
                        <a:rPr lang="en-GB" sz="2300" kern="1200" dirty="0" err="1">
                          <a:effectLst/>
                        </a:rPr>
                        <a:t>t̪in</a:t>
                      </a:r>
                      <a:r>
                        <a:rPr lang="en-GB" sz="2300" kern="1200" dirty="0">
                          <a:effectLst/>
                        </a:rPr>
                        <a:t>        </a:t>
                      </a:r>
                      <a:r>
                        <a:rPr lang="en-US" sz="2300" kern="1200" dirty="0">
                          <a:effectLst/>
                        </a:rPr>
                        <a:t>‘soft spoken’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300" b="1" kern="1200" dirty="0">
                          <a:effectLst/>
                        </a:rPr>
                        <a:t>ˈ</a:t>
                      </a:r>
                      <a:r>
                        <a:rPr lang="en-GB" sz="2300" b="1" kern="1200" dirty="0" err="1">
                          <a:effectLst/>
                        </a:rPr>
                        <a:t>mən</a:t>
                      </a:r>
                      <a:r>
                        <a:rPr lang="en-GB" sz="2300" kern="1200" dirty="0" err="1">
                          <a:effectLst/>
                        </a:rPr>
                        <a:t>.ʃɑ</a:t>
                      </a:r>
                      <a:r>
                        <a:rPr lang="en-GB" sz="2300" kern="1200" dirty="0">
                          <a:effectLst/>
                        </a:rPr>
                        <a:t>     </a:t>
                      </a:r>
                      <a:r>
                        <a:rPr lang="en-US" sz="2300" kern="1200" dirty="0">
                          <a:effectLst/>
                        </a:rPr>
                        <a:t>‘aim’ 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300" kern="1200" dirty="0">
                          <a:effectLst/>
                        </a:rPr>
                        <a:t>   </a:t>
                      </a:r>
                      <a:r>
                        <a:rPr lang="en-GB" sz="2300" b="1" kern="1200" dirty="0" err="1">
                          <a:effectLst/>
                        </a:rPr>
                        <a:t>mən</a:t>
                      </a:r>
                      <a:r>
                        <a:rPr lang="en-GB" sz="2300" kern="1200" dirty="0">
                          <a:effectLst/>
                        </a:rPr>
                        <a:t>.ˈ</a:t>
                      </a:r>
                      <a:r>
                        <a:rPr lang="en-GB" sz="2300" kern="1200" dirty="0" err="1">
                          <a:effectLst/>
                        </a:rPr>
                        <a:t>ʃur</a:t>
                      </a:r>
                      <a:r>
                        <a:rPr lang="en-GB" sz="2300" kern="1200" dirty="0">
                          <a:effectLst/>
                        </a:rPr>
                        <a:t>      </a:t>
                      </a:r>
                      <a:r>
                        <a:rPr lang="en-US" sz="2300" kern="1200" dirty="0">
                          <a:effectLst/>
                        </a:rPr>
                        <a:t>‘manifesto’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300" kern="1200" dirty="0">
                          <a:effectLst/>
                        </a:rPr>
                        <a:t> </a:t>
                      </a:r>
                      <a:r>
                        <a:rPr lang="en-GB" sz="2300" kern="1200" dirty="0" err="1">
                          <a:effectLst/>
                        </a:rPr>
                        <a:t>lɑ</a:t>
                      </a:r>
                      <a:r>
                        <a:rPr lang="en-GB" sz="2300" kern="1200" dirty="0">
                          <a:effectLst/>
                        </a:rPr>
                        <a:t>.</a:t>
                      </a:r>
                      <a:r>
                        <a:rPr lang="en-GB" sz="2300" b="1" kern="1200" dirty="0">
                          <a:effectLst/>
                        </a:rPr>
                        <a:t>ˈ</a:t>
                      </a:r>
                      <a:r>
                        <a:rPr lang="en-GB" sz="2300" b="1" kern="1200" dirty="0" err="1">
                          <a:effectLst/>
                        </a:rPr>
                        <a:t>gɑ</a:t>
                      </a:r>
                      <a:r>
                        <a:rPr lang="en-GB" sz="2300" kern="1200" dirty="0" err="1">
                          <a:effectLst/>
                        </a:rPr>
                        <a:t>.t̪ɑ</a:t>
                      </a:r>
                      <a:r>
                        <a:rPr lang="en-GB" sz="2300" kern="1200" dirty="0">
                          <a:effectLst/>
                        </a:rPr>
                        <a:t>    </a:t>
                      </a:r>
                      <a:r>
                        <a:rPr lang="en-US" sz="2300" kern="1200" dirty="0">
                          <a:effectLst/>
                        </a:rPr>
                        <a:t>‘to add’ 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300" kern="1200" dirty="0">
                          <a:effectLst/>
                        </a:rPr>
                        <a:t>   lɑ.</a:t>
                      </a:r>
                      <a:r>
                        <a:rPr lang="en-GB" sz="2300" b="1" kern="1200" dirty="0" err="1">
                          <a:effectLst/>
                        </a:rPr>
                        <a:t>gɑ</a:t>
                      </a:r>
                      <a:r>
                        <a:rPr lang="en-GB" sz="2300" kern="1200" dirty="0">
                          <a:effectLst/>
                        </a:rPr>
                        <a:t>.ˈ</a:t>
                      </a:r>
                      <a:r>
                        <a:rPr lang="en-GB" sz="2300" kern="1200" dirty="0" err="1">
                          <a:effectLst/>
                        </a:rPr>
                        <a:t>t̪ɑr</a:t>
                      </a:r>
                      <a:r>
                        <a:rPr lang="en-GB" sz="2300" kern="1200" dirty="0">
                          <a:effectLst/>
                        </a:rPr>
                        <a:t>      </a:t>
                      </a:r>
                      <a:r>
                        <a:rPr lang="en-US" sz="2300" kern="1200" dirty="0">
                          <a:effectLst/>
                        </a:rPr>
                        <a:t>‘continuously’ 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300" kern="1200" dirty="0">
                          <a:effectLst/>
                        </a:rPr>
                        <a:t> </a:t>
                      </a:r>
                      <a:r>
                        <a:rPr lang="en-GB" sz="2300" kern="1200" dirty="0" err="1">
                          <a:effectLst/>
                        </a:rPr>
                        <a:t>mə</a:t>
                      </a:r>
                      <a:r>
                        <a:rPr lang="en-GB" sz="2300" kern="1200" dirty="0">
                          <a:effectLst/>
                        </a:rPr>
                        <a:t>.ˈ</a:t>
                      </a:r>
                      <a:r>
                        <a:rPr lang="en-GB" sz="2300" b="1" kern="1200" dirty="0" err="1">
                          <a:effectLst/>
                        </a:rPr>
                        <a:t>zɑ</a:t>
                      </a:r>
                      <a:r>
                        <a:rPr lang="en-GB" sz="2300" kern="1200" dirty="0" err="1">
                          <a:effectLst/>
                        </a:rPr>
                        <a:t>.lɪm</a:t>
                      </a:r>
                      <a:r>
                        <a:rPr lang="en-GB" sz="2300" kern="1200" dirty="0">
                          <a:effectLst/>
                        </a:rPr>
                        <a:t> </a:t>
                      </a:r>
                      <a:r>
                        <a:rPr lang="en-US" sz="2300" kern="1200" dirty="0">
                          <a:effectLst/>
                        </a:rPr>
                        <a:t>‘cruelty’ 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kern="1200" dirty="0">
                          <a:effectLst/>
                        </a:rPr>
                        <a:t>   mə.</a:t>
                      </a:r>
                      <a:r>
                        <a:rPr lang="en-GB" sz="2300" b="1" kern="1200" dirty="0" err="1">
                          <a:effectLst/>
                        </a:rPr>
                        <a:t>zɑ</a:t>
                      </a:r>
                      <a:r>
                        <a:rPr lang="en-GB" sz="2300" kern="1200" dirty="0">
                          <a:effectLst/>
                        </a:rPr>
                        <a:t>.ˈmin   </a:t>
                      </a:r>
                      <a:r>
                        <a:rPr lang="en-US" sz="2300" kern="1200" dirty="0">
                          <a:effectLst/>
                        </a:rPr>
                        <a:t>‘subjects’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300" kern="1200" dirty="0">
                          <a:effectLst/>
                        </a:rPr>
                        <a:t>ˈ</a:t>
                      </a:r>
                      <a:r>
                        <a:rPr lang="en-GB" sz="2300" b="1" kern="1200" dirty="0" err="1">
                          <a:effectLst/>
                        </a:rPr>
                        <a:t>xə</a:t>
                      </a:r>
                      <a:r>
                        <a:rPr lang="en-GB" sz="2300" kern="1200" dirty="0" err="1">
                          <a:effectLst/>
                        </a:rPr>
                        <a:t>.t̪ə.rɑ</a:t>
                      </a:r>
                      <a:r>
                        <a:rPr lang="en-GB" sz="2300" kern="1200" dirty="0">
                          <a:effectLst/>
                        </a:rPr>
                        <a:t>      </a:t>
                      </a:r>
                      <a:r>
                        <a:rPr lang="en-US" sz="2300" kern="1200" dirty="0">
                          <a:effectLst/>
                        </a:rPr>
                        <a:t>‘danger’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300" kern="1200" dirty="0">
                          <a:effectLst/>
                        </a:rPr>
                        <a:t>   </a:t>
                      </a:r>
                      <a:r>
                        <a:rPr lang="en-GB" sz="2300" b="1" kern="1200" dirty="0">
                          <a:effectLst/>
                        </a:rPr>
                        <a:t>xə</a:t>
                      </a:r>
                      <a:r>
                        <a:rPr lang="en-GB" sz="2300" kern="1200" dirty="0">
                          <a:effectLst/>
                        </a:rPr>
                        <a:t>.</a:t>
                      </a:r>
                      <a:r>
                        <a:rPr lang="en-GB" sz="2300" kern="1200" dirty="0" err="1">
                          <a:effectLst/>
                        </a:rPr>
                        <a:t>t̪ə</a:t>
                      </a:r>
                      <a:r>
                        <a:rPr lang="en-GB" sz="2300" kern="1200" dirty="0">
                          <a:effectLst/>
                        </a:rPr>
                        <a:t>.ˈ</a:t>
                      </a:r>
                      <a:r>
                        <a:rPr lang="en-GB" sz="2300" kern="1200" dirty="0" err="1">
                          <a:effectLst/>
                        </a:rPr>
                        <a:t>rɑt</a:t>
                      </a:r>
                      <a:r>
                        <a:rPr lang="en-GB" sz="2300" kern="1200" dirty="0">
                          <a:effectLst/>
                        </a:rPr>
                        <a:t>̪       </a:t>
                      </a:r>
                      <a:r>
                        <a:rPr lang="en-US" sz="2300" kern="1200" dirty="0">
                          <a:effectLst/>
                        </a:rPr>
                        <a:t>‘dangers’</a:t>
                      </a: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515" marR="12151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620"/>
            <a:ext cx="16011540" cy="1424631"/>
          </a:xfrm>
        </p:spPr>
        <p:txBody>
          <a:bodyPr>
            <a:normAutofit fontScale="90000"/>
          </a:bodyPr>
          <a:lstStyle/>
          <a:p>
            <a:r>
              <a:rPr lang="en-US" sz="4700" u="none" dirty="0">
                <a:solidFill>
                  <a:srgbClr val="000000"/>
                </a:solidFill>
              </a:rPr>
              <a:t> </a:t>
            </a:r>
            <a:r>
              <a:rPr lang="en-US" sz="4700" dirty="0">
                <a:solidFill>
                  <a:srgbClr val="000000"/>
                </a:solidFill>
              </a:rPr>
              <a:t>Experiment 1</a:t>
            </a:r>
            <a:r>
              <a:rPr lang="en-US" sz="4700" dirty="0"/>
              <a:t>: Matched Segments</a:t>
            </a:r>
            <a:r>
              <a:rPr lang="en-US" sz="3900" dirty="0"/>
              <a:t/>
            </a:r>
            <a:br>
              <a:rPr lang="en-US" sz="3900" dirty="0"/>
            </a:br>
            <a:r>
              <a:rPr lang="en-US" sz="4300" dirty="0"/>
              <a:t/>
            </a:r>
            <a:br>
              <a:rPr lang="en-US" sz="4300" dirty="0"/>
            </a:br>
            <a:endParaRPr lang="en-US" sz="4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77585"/>
            <a:ext cx="16202025" cy="9823766"/>
          </a:xfrm>
        </p:spPr>
        <p:txBody>
          <a:bodyPr>
            <a:normAutofit fontScale="40000" lnSpcReduction="20000"/>
          </a:bodyPr>
          <a:lstStyle/>
          <a:p>
            <a:pPr marL="348753" lvl="2" indent="0">
              <a:buNone/>
            </a:pPr>
            <a:r>
              <a:rPr lang="en-US" sz="9000" b="1" dirty="0">
                <a:solidFill>
                  <a:schemeClr val="accent1"/>
                </a:solidFill>
              </a:rPr>
              <a:t>Participants </a:t>
            </a:r>
          </a:p>
          <a:p>
            <a:pPr marL="348753" lvl="2" indent="0">
              <a:buNone/>
            </a:pPr>
            <a:r>
              <a:rPr lang="en-US" sz="6900" dirty="0">
                <a:solidFill>
                  <a:schemeClr val="tx2"/>
                </a:solidFill>
              </a:rPr>
              <a:t>Ten Pakistani Urdu speakers </a:t>
            </a:r>
            <a:r>
              <a:rPr lang="en-US" sz="6900" dirty="0"/>
              <a:t>(average age = 22.3 years, SD = 2.40 years, 6 female)</a:t>
            </a:r>
          </a:p>
          <a:p>
            <a:pPr marL="348753" lvl="2" indent="0">
              <a:buNone/>
            </a:pPr>
            <a:endParaRPr lang="en-US" sz="6900" b="1" dirty="0">
              <a:solidFill>
                <a:schemeClr val="accent1"/>
              </a:solidFill>
            </a:endParaRPr>
          </a:p>
          <a:p>
            <a:pPr marL="348753" lvl="2" indent="0">
              <a:buNone/>
            </a:pPr>
            <a:r>
              <a:rPr lang="en-US" sz="9000" b="1" dirty="0">
                <a:solidFill>
                  <a:schemeClr val="accent1"/>
                </a:solidFill>
              </a:rPr>
              <a:t>Data treatment</a:t>
            </a:r>
          </a:p>
          <a:p>
            <a:pPr marL="1202231" lvl="3" indent="-369098">
              <a:buFont typeface="Arial" pitchFamily="34" charset="0"/>
              <a:buChar char="•"/>
            </a:pPr>
            <a:r>
              <a:rPr lang="en-US" sz="6900" dirty="0"/>
              <a:t>480 productions (2 contexts x 16 words x 10 speakers: </a:t>
            </a:r>
          </a:p>
          <a:p>
            <a:pPr lvl="7"/>
            <a:r>
              <a:rPr lang="en-US" sz="6900" dirty="0"/>
              <a:t>				 5 recorded the target words twice and 5 only once) </a:t>
            </a:r>
          </a:p>
          <a:p>
            <a:pPr lvl="7"/>
            <a:endParaRPr lang="en-US" sz="6900" dirty="0"/>
          </a:p>
          <a:p>
            <a:pPr marL="1202231" lvl="3" indent="-369098">
              <a:buFont typeface="Arial" pitchFamily="34" charset="0"/>
              <a:buChar char="•"/>
            </a:pPr>
            <a:r>
              <a:rPr lang="en-US" sz="6900" dirty="0"/>
              <a:t>Data annotated at segment, word, syllable, stress and tone levels</a:t>
            </a:r>
          </a:p>
          <a:p>
            <a:pPr lvl="2" indent="0">
              <a:buNone/>
            </a:pPr>
            <a:endParaRPr lang="en-US" sz="3000" dirty="0"/>
          </a:p>
          <a:p>
            <a:pPr lvl="2" indent="0">
              <a:buNone/>
            </a:pPr>
            <a:endParaRPr lang="en-US" sz="3000" dirty="0"/>
          </a:p>
          <a:p>
            <a:pPr lvl="2" indent="0">
              <a:buNone/>
            </a:pPr>
            <a:endParaRPr lang="en-US" sz="3000" dirty="0"/>
          </a:p>
          <a:p>
            <a:pPr lvl="2" indent="0">
              <a:buNone/>
            </a:pPr>
            <a:endParaRPr lang="en-US" sz="3000" dirty="0"/>
          </a:p>
          <a:p>
            <a:pPr lvl="2" indent="0">
              <a:buNone/>
            </a:pPr>
            <a:endParaRPr lang="en-US" sz="30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30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30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30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30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30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30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30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30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30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30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30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30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53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53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53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53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53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5300" dirty="0"/>
          </a:p>
          <a:p>
            <a:pPr marL="717851" lvl="2" indent="-369098">
              <a:buFont typeface="Arial" pitchFamily="34" charset="0"/>
              <a:buChar char="•"/>
            </a:pPr>
            <a:endParaRPr lang="en-US" sz="5300" dirty="0"/>
          </a:p>
          <a:p>
            <a:pPr lvl="2" indent="0">
              <a:buNone/>
            </a:pPr>
            <a:endParaRPr lang="en-US" sz="5300" dirty="0"/>
          </a:p>
          <a:p>
            <a:pPr lvl="3" indent="0">
              <a:buNone/>
            </a:pPr>
            <a:endParaRPr lang="en-US" sz="5300" dirty="0"/>
          </a:p>
          <a:p>
            <a:pPr marL="833133" lvl="3" indent="0">
              <a:buNone/>
            </a:pP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>
                <a:solidFill>
                  <a:srgbClr val="000000"/>
                </a:solidFill>
              </a:rPr>
              <a:t/>
            </a:r>
            <a:br>
              <a:rPr lang="en-US" sz="53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/>
            </a:r>
            <a:br>
              <a:rPr lang="en-US" sz="2200" dirty="0">
                <a:solidFill>
                  <a:srgbClr val="000000"/>
                </a:solidFill>
              </a:rPr>
            </a:b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INTERSPEECH 2020</a:t>
            </a:r>
          </a:p>
          <a:p>
            <a:endParaRPr lang="de-DE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t="13417" b="15626"/>
          <a:stretch/>
        </p:blipFill>
        <p:spPr bwMode="auto">
          <a:xfrm>
            <a:off x="1260252" y="4639831"/>
            <a:ext cx="13753528" cy="5338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4085"/>
            <a:ext cx="16202025" cy="1320166"/>
          </a:xfrm>
        </p:spPr>
        <p:txBody>
          <a:bodyPr>
            <a:noAutofit/>
          </a:bodyPr>
          <a:lstStyle/>
          <a:p>
            <a:r>
              <a:rPr lang="en-US" sz="4100" u="none" dirty="0">
                <a:solidFill>
                  <a:srgbClr val="000000"/>
                </a:solidFill>
              </a:rPr>
              <a:t> </a:t>
            </a:r>
            <a:r>
              <a:rPr lang="en-US" sz="4000" dirty="0">
                <a:solidFill>
                  <a:srgbClr val="000000"/>
                </a:solidFill>
              </a:rPr>
              <a:t>Experiment 1 </a:t>
            </a:r>
            <a:r>
              <a:rPr lang="en-US" sz="4000" dirty="0"/>
              <a:t>Results: Syllable Duration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31244"/>
            <a:ext cx="16202025" cy="9370115"/>
          </a:xfrm>
        </p:spPr>
        <p:txBody>
          <a:bodyPr>
            <a:normAutofit/>
          </a:bodyPr>
          <a:lstStyle/>
          <a:p>
            <a:pPr marL="717851" lvl="2" indent="-369098">
              <a:buFont typeface="Arial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717851" lvl="2" indent="-369098">
              <a:buFont typeface="Arial" pitchFamily="34" charset="0"/>
              <a:buChar char="•"/>
            </a:pPr>
            <a:endParaRPr lang="en-US" sz="2200" dirty="0"/>
          </a:p>
          <a:p>
            <a:pPr marL="348753" lvl="2" indent="0">
              <a:buNone/>
            </a:pP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000000"/>
                </a:solidFill>
              </a:rPr>
              <a:t/>
            </a:r>
            <a:br>
              <a:rPr lang="en-US" sz="2200" dirty="0">
                <a:solidFill>
                  <a:srgbClr val="000000"/>
                </a:solidFill>
              </a:rPr>
            </a:br>
            <a:r>
              <a:rPr lang="en-US" sz="2200" dirty="0">
                <a:solidFill>
                  <a:srgbClr val="000000"/>
                </a:solidFill>
              </a:rPr>
              <a:t/>
            </a:r>
            <a:br>
              <a:rPr lang="en-US" sz="2200" dirty="0">
                <a:solidFill>
                  <a:srgbClr val="000000"/>
                </a:solidFill>
              </a:rPr>
            </a:b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61419" t="42068" r="16454" b="11681"/>
          <a:stretch/>
        </p:blipFill>
        <p:spPr bwMode="auto">
          <a:xfrm>
            <a:off x="7825449" y="1772189"/>
            <a:ext cx="8352929" cy="7560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445662" y="10277423"/>
            <a:ext cx="3317319" cy="466854"/>
          </a:xfrm>
          <a:prstGeom prst="rect">
            <a:avLst/>
          </a:prstGeom>
        </p:spPr>
        <p:txBody>
          <a:bodyPr vert="horz" lIns="0" tIns="0" rIns="0" bIns="58126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INTERSPEECH 2020</a:t>
            </a:r>
          </a:p>
          <a:p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445662" y="1440234"/>
            <a:ext cx="7007278" cy="935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3200" i="1" dirty="0" err="1"/>
              <a:t>lmer</a:t>
            </a:r>
            <a:r>
              <a:rPr lang="en-US" sz="3200" dirty="0"/>
              <a:t> models </a:t>
            </a:r>
          </a:p>
          <a:p>
            <a:pPr marL="835030" lvl="1" indent="-342900" algn="just">
              <a:buFont typeface="Arial" pitchFamily="34" charset="0"/>
              <a:buChar char="•"/>
            </a:pPr>
            <a:r>
              <a:rPr lang="en-US" sz="2800" dirty="0"/>
              <a:t>stress pattern as fixed factor (</a:t>
            </a:r>
            <a:r>
              <a:rPr lang="en-US" sz="2800" i="1" dirty="0"/>
              <a:t>±</a:t>
            </a:r>
            <a:r>
              <a:rPr lang="en-US" sz="2800" dirty="0"/>
              <a:t>stress) </a:t>
            </a:r>
          </a:p>
          <a:p>
            <a:pPr marL="835030" lvl="1" indent="-342900" algn="just">
              <a:buFont typeface="Arial" pitchFamily="34" charset="0"/>
              <a:buChar char="•"/>
            </a:pPr>
            <a:r>
              <a:rPr lang="en-US" sz="2800" dirty="0"/>
              <a:t>participants and syllables as crossed random factors</a:t>
            </a:r>
          </a:p>
          <a:p>
            <a:pPr marL="835030" lvl="1" indent="-342900" algn="just">
              <a:buFont typeface="Arial" pitchFamily="34" charset="0"/>
              <a:buChar char="•"/>
            </a:pPr>
            <a:endParaRPr lang="en-US" sz="3200" dirty="0"/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n-US" sz="3200" dirty="0"/>
              <a:t>The results support the existence of lexical stress in Urdu. </a:t>
            </a:r>
          </a:p>
          <a:p>
            <a:pPr marL="342900" lvl="2" indent="-342900" algn="just">
              <a:buFont typeface="Arial" pitchFamily="34" charset="0"/>
              <a:buChar char="•"/>
            </a:pPr>
            <a:endParaRPr lang="en-US" sz="3200" dirty="0"/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n-US" sz="3200" dirty="0"/>
              <a:t>Stressed syllables have significantly longer duration:</a:t>
            </a:r>
          </a:p>
          <a:p>
            <a:pPr marL="492130" lvl="3" algn="just"/>
            <a:r>
              <a:rPr lang="en-US" sz="3200" dirty="0"/>
              <a:t> (</a:t>
            </a:r>
            <a:r>
              <a:rPr lang="en-US" sz="3200" i="1" dirty="0"/>
              <a:t>β</a:t>
            </a:r>
            <a:r>
              <a:rPr lang="en-US" sz="3200" dirty="0"/>
              <a:t>= -0.04, SE = 0.005, t = -7.09, </a:t>
            </a:r>
          </a:p>
          <a:p>
            <a:pPr marL="492130" lvl="3" algn="just"/>
            <a:r>
              <a:rPr lang="en-US" sz="3200" dirty="0"/>
              <a:t>  p &lt; 0.001) </a:t>
            </a:r>
          </a:p>
          <a:p>
            <a:pPr marL="342900" lvl="2" indent="-342900" algn="just">
              <a:buFont typeface="Arial" pitchFamily="34" charset="0"/>
              <a:buChar char="•"/>
            </a:pPr>
            <a:endParaRPr lang="en-US" sz="3200" dirty="0"/>
          </a:p>
          <a:p>
            <a:pPr marL="342900" lvl="2" indent="-342900" algn="just">
              <a:buFont typeface="Arial" pitchFamily="34" charset="0"/>
              <a:buChar char="•"/>
            </a:pPr>
            <a:r>
              <a:rPr lang="en-US" sz="3200" dirty="0"/>
              <a:t>Our results are in line with Nair’s (2001) results for Hindi. </a:t>
            </a:r>
          </a:p>
          <a:p>
            <a:pPr algn="just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18008" y="10277423"/>
            <a:ext cx="18443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DE4306-468A-49F6-9282-FB376B74F0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folien_mit_Logo_Exzellenzcluster-4">
  <a:themeElements>
    <a:clrScheme name="UNIK Farben PowerPoint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AD1"/>
      </a:accent1>
      <a:accent2>
        <a:srgbClr val="59B6DC"/>
      </a:accent2>
      <a:accent3>
        <a:srgbClr val="A0D3E6"/>
      </a:accent3>
      <a:accent4>
        <a:srgbClr val="C8E5EF"/>
      </a:accent4>
      <a:accent5>
        <a:srgbClr val="B2B2B2"/>
      </a:accent5>
      <a:accent6>
        <a:srgbClr val="808080"/>
      </a:accent6>
      <a:hlink>
        <a:srgbClr val="5F5F5F"/>
      </a:hlink>
      <a:folHlink>
        <a:srgbClr val="919191"/>
      </a:folHlink>
    </a:clrScheme>
    <a:fontScheme name="UNIK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PT_UNIK_004_141210_001.potx" id="{D5C4D1FF-0076-4A15-A409-554B8B0B2150}" vid="{2F6AA3DA-7512-4909-A2F0-00BCBEA17D62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Masterfolien_mit_Logo_Exzellenzcluster-4</Template>
  <TotalTime>16831</TotalTime>
  <Words>2043</Words>
  <Application>Microsoft Office PowerPoint</Application>
  <PresentationFormat>Custom</PresentationFormat>
  <Paragraphs>419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Masterfolien_mit_Logo_Exzellenzcluster-4</vt:lpstr>
      <vt:lpstr>Benutzerdefiniertes Design</vt:lpstr>
      <vt:lpstr>PowerPoint Presentation</vt:lpstr>
      <vt:lpstr>Context</vt:lpstr>
      <vt:lpstr>Structure of Talk  </vt:lpstr>
      <vt:lpstr>Background: Urdu/Hindi Intonation</vt:lpstr>
      <vt:lpstr>Background: Lexical Stress</vt:lpstr>
      <vt:lpstr>investigating the acoustic correlates of lexical stress Using matched segments</vt:lpstr>
      <vt:lpstr> Experiment 1: Matched Segments</vt:lpstr>
      <vt:lpstr> Experiment 1: Matched Segments  </vt:lpstr>
      <vt:lpstr> Experiment 1 Results: Syllable Duration</vt:lpstr>
      <vt:lpstr>Experiment 1 Results: Fundamental Frequency  </vt:lpstr>
      <vt:lpstr>Experiment 1: Discussion</vt:lpstr>
      <vt:lpstr>investigating the acoustic correlates of lexical stress Using Minimal Pairs </vt:lpstr>
      <vt:lpstr>Experiment 2: Minimal Pairs  </vt:lpstr>
      <vt:lpstr> Experiment 2 Results: Syllable Duration</vt:lpstr>
      <vt:lpstr>Experiment 2: Discussion</vt:lpstr>
      <vt:lpstr>Investigating speaker inconsistent perception of lexical stress with respect to Syllable weight &amp; weight clash   </vt:lpstr>
      <vt:lpstr>Experiment 3: Perception </vt:lpstr>
      <vt:lpstr>Experiment 3: Results </vt:lpstr>
      <vt:lpstr>Experiment 3: Discussion</vt:lpstr>
      <vt:lpstr>Summary</vt:lpstr>
      <vt:lpstr>PowerPoint Presentation</vt:lpstr>
    </vt:vector>
  </TitlesOfParts>
  <Company>Universitaet Konstanz - Zentrale Verwaltung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mit Bild, Typografie: Arial Bold, maximal  über vier Zeilen</dc:title>
  <dc:creator>PresseHiwi</dc:creator>
  <dc:description>Vorlage Praesentation – Office 2010;_x000d_
Version 010;_x000d_
2015-03-03;</dc:description>
  <cp:lastModifiedBy>GSI</cp:lastModifiedBy>
  <cp:revision>350</cp:revision>
  <cp:lastPrinted>2016-06-06T10:45:09Z</cp:lastPrinted>
  <dcterms:created xsi:type="dcterms:W3CDTF">2016-06-06T10:11:39Z</dcterms:created>
  <dcterms:modified xsi:type="dcterms:W3CDTF">2020-11-26T12:20:12Z</dcterms:modified>
  <cp:category>Chemical Biology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10.10.2014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010</vt:lpwstr>
  </property>
  <property fmtid="{D5CDD505-2E9C-101B-9397-08002B2CF9AE}" pid="6" name="Version vom">
    <vt:lpwstr>03.03.2015</vt:lpwstr>
  </property>
</Properties>
</file>